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4" r:id="rId3"/>
  </p:sldMasterIdLst>
  <p:notesMasterIdLst>
    <p:notesMasterId r:id="rId93"/>
  </p:notesMasterIdLst>
  <p:sldIdLst>
    <p:sldId id="498" r:id="rId4"/>
    <p:sldId id="499" r:id="rId5"/>
    <p:sldId id="500" r:id="rId6"/>
    <p:sldId id="501" r:id="rId7"/>
    <p:sldId id="502" r:id="rId8"/>
    <p:sldId id="503" r:id="rId9"/>
    <p:sldId id="504" r:id="rId10"/>
    <p:sldId id="505" r:id="rId11"/>
    <p:sldId id="506" r:id="rId12"/>
    <p:sldId id="507" r:id="rId13"/>
    <p:sldId id="508" r:id="rId14"/>
    <p:sldId id="509" r:id="rId15"/>
    <p:sldId id="510" r:id="rId16"/>
    <p:sldId id="511" r:id="rId17"/>
    <p:sldId id="512" r:id="rId18"/>
    <p:sldId id="513" r:id="rId19"/>
    <p:sldId id="514" r:id="rId20"/>
    <p:sldId id="515" r:id="rId21"/>
    <p:sldId id="516" r:id="rId22"/>
    <p:sldId id="517" r:id="rId23"/>
    <p:sldId id="518" r:id="rId24"/>
    <p:sldId id="519" r:id="rId25"/>
    <p:sldId id="520" r:id="rId26"/>
    <p:sldId id="521" r:id="rId27"/>
    <p:sldId id="522" r:id="rId28"/>
    <p:sldId id="523" r:id="rId29"/>
    <p:sldId id="524" r:id="rId30"/>
    <p:sldId id="525" r:id="rId31"/>
    <p:sldId id="526" r:id="rId32"/>
    <p:sldId id="527" r:id="rId33"/>
    <p:sldId id="528" r:id="rId34"/>
    <p:sldId id="529" r:id="rId35"/>
    <p:sldId id="530" r:id="rId36"/>
    <p:sldId id="531"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545" r:id="rId51"/>
    <p:sldId id="546" r:id="rId52"/>
    <p:sldId id="547" r:id="rId53"/>
    <p:sldId id="548" r:id="rId54"/>
    <p:sldId id="549" r:id="rId55"/>
    <p:sldId id="550" r:id="rId56"/>
    <p:sldId id="551" r:id="rId57"/>
    <p:sldId id="552" r:id="rId58"/>
    <p:sldId id="553" r:id="rId59"/>
    <p:sldId id="554" r:id="rId60"/>
    <p:sldId id="555" r:id="rId61"/>
    <p:sldId id="556" r:id="rId62"/>
    <p:sldId id="557" r:id="rId63"/>
    <p:sldId id="558" r:id="rId64"/>
    <p:sldId id="559" r:id="rId65"/>
    <p:sldId id="560" r:id="rId66"/>
    <p:sldId id="561" r:id="rId67"/>
    <p:sldId id="562" r:id="rId68"/>
    <p:sldId id="563" r:id="rId69"/>
    <p:sldId id="564" r:id="rId70"/>
    <p:sldId id="565" r:id="rId71"/>
    <p:sldId id="566" r:id="rId72"/>
    <p:sldId id="567" r:id="rId73"/>
    <p:sldId id="568" r:id="rId74"/>
    <p:sldId id="569" r:id="rId75"/>
    <p:sldId id="570" r:id="rId76"/>
    <p:sldId id="571" r:id="rId77"/>
    <p:sldId id="572" r:id="rId78"/>
    <p:sldId id="573" r:id="rId79"/>
    <p:sldId id="574" r:id="rId80"/>
    <p:sldId id="575" r:id="rId81"/>
    <p:sldId id="576" r:id="rId82"/>
    <p:sldId id="577" r:id="rId83"/>
    <p:sldId id="578" r:id="rId84"/>
    <p:sldId id="579" r:id="rId85"/>
    <p:sldId id="580" r:id="rId86"/>
    <p:sldId id="581" r:id="rId87"/>
    <p:sldId id="582" r:id="rId88"/>
    <p:sldId id="583" r:id="rId89"/>
    <p:sldId id="584" r:id="rId90"/>
    <p:sldId id="585" r:id="rId91"/>
    <p:sldId id="586" r:id="rId92"/>
  </p:sldIdLst>
  <p:sldSz cx="9144000" cy="5143500" type="screen16x9"/>
  <p:notesSz cx="6858000" cy="9144000"/>
  <p:embeddedFontLst>
    <p:embeddedFont>
      <p:font typeface="Calibri" panose="020F0502020204030204" pitchFamily="34" charset="0"/>
      <p:regular r:id="rId94"/>
      <p:bold r:id="rId95"/>
      <p:italic r:id="rId96"/>
      <p:boldItalic r:id="rId97"/>
    </p:embeddedFont>
    <p:embeddedFont>
      <p:font typeface="Roboto" panose="020B060402020202020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84F529-21E1-4579-B9A5-98606062DB1A}">
  <a:tblStyle styleId="{4D84F529-21E1-4579-B9A5-98606062DB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4.fntdata"/><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7.fntdata"/><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309d69bc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309d69bc8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8" name="Google Shape;2538;g1309d69bc8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130bbdf7c57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130bbdf7c57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6" name="Google Shape;2606;g130bbdf7c57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130bbdf7c5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130bbdf7c57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3" name="Google Shape;2613;g130bbdf7c57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30bbdf7c57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30bbdf7c57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0" name="Google Shape;2620;g130bbdf7c57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30bbdf7c57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30bbdf7c57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7" name="Google Shape;2627;g130bbdf7c57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1323f09bd0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1323f09bd0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5" name="Google Shape;2635;g1323f09bd0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130bbdf7c5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130bbdf7c57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2" name="Google Shape;2642;g130bbdf7c57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130bbdf7c5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130bbdf7c57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9" name="Google Shape;2649;g130bbdf7c57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130bbdf7c57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130bbdf7c57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6" name="Google Shape;2656;g130bbdf7c57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130bbdf7c57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130bbdf7c57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4" name="Google Shape;2664;g130bbdf7c57_0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130bbdf7c57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130bbdf7c57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1" name="Google Shape;2671;g130bbdf7c57_0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130bbdf7c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130bbdf7c5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4" name="Google Shape;2544;g130bbdf7c5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130bbdf7c57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130bbdf7c57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8" name="Google Shape;2678;g130bbdf7c57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30bbdf7c57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30bbdf7c57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5" name="Google Shape;2685;g130bbdf7c57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130bbdf7c57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130bbdf7c57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2" name="Google Shape;2692;g130bbdf7c57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g130bbdf7c57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8" name="Google Shape;2698;g130bbdf7c57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9" name="Google Shape;2699;g130bbdf7c57_0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30bbdf7c57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30bbdf7c57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6" name="Google Shape;2706;g130bbdf7c57_0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130bbdf7c5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130bbdf7c5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3" name="Google Shape;2713;g130bbdf7c57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1336b0fc85d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1336b0fc85d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0" name="Google Shape;2720;g1336b0fc85d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1336b0fc85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1336b0fc85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7" name="Google Shape;2727;g1336b0fc85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130bbdf7c5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130bbdf7c5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4" name="Google Shape;2734;g130bbdf7c57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9"/>
        <p:cNvGrpSpPr/>
        <p:nvPr/>
      </p:nvGrpSpPr>
      <p:grpSpPr>
        <a:xfrm>
          <a:off x="0" y="0"/>
          <a:ext cx="0" cy="0"/>
          <a:chOff x="0" y="0"/>
          <a:chExt cx="0" cy="0"/>
        </a:xfrm>
      </p:grpSpPr>
      <p:sp>
        <p:nvSpPr>
          <p:cNvPr id="2740" name="Google Shape;2740;g130bbdf7c5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 name="Google Shape;2741;g130bbdf7c5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2" name="Google Shape;2742;g130bbdf7c57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3252f7e498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3252f7e498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2" name="Google Shape;2552;g13252f7e498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g133907f0421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8" name="Google Shape;2748;g133907f0421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9" name="Google Shape;2749;g133907f0421_0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133907f0421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133907f0421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6" name="Google Shape;2756;g133907f0421_0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33907f0421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33907f0421_0_1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3" name="Google Shape;2763;g133907f0421_0_1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133907f0421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133907f0421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9" name="Google Shape;2779;g133907f0421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33907f0421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33907f0421_0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8" name="Google Shape;2788;g133907f0421_0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g133907f0421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6" name="Google Shape;2796;g133907f042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133907f0421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3" name="Google Shape;2803;g133907f0421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33907f0421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33907f0421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4" name="Google Shape;2814;g133907f0421_0_2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33907f0421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33907f0421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1" name="Google Shape;2821;g133907f0421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1336b0fc85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1336b0fc85d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8" name="Google Shape;2828;g1336b0fc85d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13252f7e498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13252f7e498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9" name="Google Shape;2559;g13252f7e498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1349dac0d0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1349dac0d0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4" name="Google Shape;2834;g1349dac0d0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1349dac0d0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2" name="Google Shape;2842;g1349dac0d09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3" name="Google Shape;2843;g1349dac0d09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134a1cd9c3a_5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134a1cd9c3a_5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0" name="Google Shape;2850;g134a1cd9c3a_5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134a1cd9c3a_5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134a1cd9c3a_5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6" name="Google Shape;2856;g134a1cd9c3a_5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134a1cd9c3a_5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134a1cd9c3a_5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2" name="Google Shape;2862;g134a1cd9c3a_5_2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34a1cd9c3a_5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134a1cd9c3a_5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8" name="Google Shape;2868;g134a1cd9c3a_5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134a1cd9c3a_5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134a1cd9c3a_5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5" name="Google Shape;2875;g134a1cd9c3a_5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349dac0d0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349dac0d09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2" name="Google Shape;2882;g1349dac0d09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g1349dac0d0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9" name="Google Shape;2889;g1349dac0d09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0" name="Google Shape;2890;g1349dac0d09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34a1cd9c3a_5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34a1cd9c3a_5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8" name="Google Shape;2898;g134a1cd9c3a_5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130bbdf7c57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130bbdf7c57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6" name="Google Shape;2566;g130bbdf7c57_0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134a1cd9c3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134a1cd9c3a_5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4" name="Google Shape;2904;g134a1cd9c3a_5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g134a1cd9c3a_5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1" name="Google Shape;2911;g134a1cd9c3a_5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2" name="Google Shape;2912;g134a1cd9c3a_5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134a1cd9c3a_5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8" name="Google Shape;2918;g134a1cd9c3a_5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9" name="Google Shape;2919;g134a1cd9c3a_5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g134a1cd9c3a_5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6" name="Google Shape;2926;g134a1cd9c3a_5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7" name="Google Shape;2927;g134a1cd9c3a_5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134a1cd9c3a_5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2" name="Google Shape;2932;g134a1cd9c3a_5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3" name="Google Shape;2933;g134a1cd9c3a_5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134b2c53f9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134b2c53f9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0" name="Google Shape;2940;g134b2c53f9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134a1cd9c3a_5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5" name="Google Shape;2945;g134a1cd9c3a_5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6" name="Google Shape;2946;g134a1cd9c3a_5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2"/>
        <p:cNvGrpSpPr/>
        <p:nvPr/>
      </p:nvGrpSpPr>
      <p:grpSpPr>
        <a:xfrm>
          <a:off x="0" y="0"/>
          <a:ext cx="0" cy="0"/>
          <a:chOff x="0" y="0"/>
          <a:chExt cx="0" cy="0"/>
        </a:xfrm>
      </p:grpSpPr>
      <p:sp>
        <p:nvSpPr>
          <p:cNvPr id="2953" name="Google Shape;2953;g134a1cd9c3a_5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4" name="Google Shape;2954;g134a1cd9c3a_5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5" name="Google Shape;2955;g134a1cd9c3a_5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13649e63c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13649e63cf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2" name="Google Shape;2962;g13649e63cf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13649e63cf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13649e63cf2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9" name="Google Shape;2969;g13649e63cf2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3252f7e498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3252f7e498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4" name="Google Shape;2574;g13252f7e498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13649e63cf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13649e63cf2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6" name="Google Shape;2976;g13649e63cf2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13649e63cf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13649e63cf2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3" name="Google Shape;2983;g13649e63cf2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13649e63cf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13649e63cf2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0" name="Google Shape;2990;g13649e63cf2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13649e63cf2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13649e63cf2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7" name="Google Shape;2997;g13649e63cf2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34a1cd9c3a_5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134a1cd9c3a_5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4" name="Google Shape;3004;g134a1cd9c3a_5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134a1cd9c3a_5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134a1cd9c3a_5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0" name="Google Shape;3010;g134a1cd9c3a_5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134a1cd9c3a_5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134a1cd9c3a_5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7" name="Google Shape;3017;g134a1cd9c3a_5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134a1cd9c3a_5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3" name="Google Shape;3023;g134a1cd9c3a_5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4" name="Google Shape;3024;g134a1cd9c3a_5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34a1cd9c3a_5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34a1cd9c3a_5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1" name="Google Shape;3031;g134a1cd9c3a_5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134a1cd9c3a_5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134a1cd9c3a_5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8" name="Google Shape;3038;g134a1cd9c3a_5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3252f7e49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13252f7e498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2" name="Google Shape;2582;g13252f7e498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34a1cd9c3a_5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34a1cd9c3a_5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5" name="Google Shape;3045;g134a1cd9c3a_5_1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134a1cd9c3a_5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1" name="Google Shape;3051;g134a1cd9c3a_5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2" name="Google Shape;3052;g134a1cd9c3a_5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134a1cd9c3a_5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134a1cd9c3a_5_1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8" name="Google Shape;3058;g134a1cd9c3a_5_1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134a1cd9c3a_5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134a1cd9c3a_5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4" name="Google Shape;3064;g134a1cd9c3a_5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134a1cd9c3a_5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134a1cd9c3a_5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1" name="Google Shape;3071;g134a1cd9c3a_5_2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g134a1cd9c3a_5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6" name="Google Shape;3076;g134a1cd9c3a_5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7" name="Google Shape;3077;g134a1cd9c3a_5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0"/>
        <p:cNvGrpSpPr/>
        <p:nvPr/>
      </p:nvGrpSpPr>
      <p:grpSpPr>
        <a:xfrm>
          <a:off x="0" y="0"/>
          <a:ext cx="0" cy="0"/>
          <a:chOff x="0" y="0"/>
          <a:chExt cx="0" cy="0"/>
        </a:xfrm>
      </p:grpSpPr>
      <p:sp>
        <p:nvSpPr>
          <p:cNvPr id="3081" name="Google Shape;3081;g11f14307a59_1_4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2" name="Google Shape;3082;g11f14307a59_1_4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3" name="Google Shape;3083;g11f14307a59_1_4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7"/>
        <p:cNvGrpSpPr/>
        <p:nvPr/>
      </p:nvGrpSpPr>
      <p:grpSpPr>
        <a:xfrm>
          <a:off x="0" y="0"/>
          <a:ext cx="0" cy="0"/>
          <a:chOff x="0" y="0"/>
          <a:chExt cx="0" cy="0"/>
        </a:xfrm>
      </p:grpSpPr>
      <p:sp>
        <p:nvSpPr>
          <p:cNvPr id="3088" name="Google Shape;3088;g11f14307a59_1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9" name="Google Shape;3089;g11f14307a59_1_5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0" name="Google Shape;3090;g11f14307a59_1_5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6" name="Google Shape;30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126653f4b4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126653f4b4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2" name="Google Shape;3102;g126653f4b4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130bbdf7c57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130bbdf7c57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2" name="Google Shape;2592;g130bbdf7c57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12d40e0cf8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12d40e0cf8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9" name="Google Shape;3109;g12d40e0cf8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g1265a20113a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3" name="Google Shape;3123;g1265a20113a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4" name="Google Shape;3124;g1265a20113a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g1265a20113a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2" name="Google Shape;3132;g1265a20113a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3" name="Google Shape;3133;g1265a20113a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1265a20113a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1265a20113a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1" name="Google Shape;3141;g1265a20113a_1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1265a20113a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1265a20113a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9" name="Google Shape;3149;g1265a20113a_1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1322e416e46_2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5" name="Google Shape;3155;g1322e416e46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1322e416e46_2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1" name="Google Shape;3161;g1322e416e46_2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322e416e4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322e416e4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9" name="Google Shape;3169;g1322e416e46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2"/>
        <p:cNvGrpSpPr/>
        <p:nvPr/>
      </p:nvGrpSpPr>
      <p:grpSpPr>
        <a:xfrm>
          <a:off x="0" y="0"/>
          <a:ext cx="0" cy="0"/>
          <a:chOff x="0" y="0"/>
          <a:chExt cx="0" cy="0"/>
        </a:xfrm>
      </p:grpSpPr>
      <p:sp>
        <p:nvSpPr>
          <p:cNvPr id="3173" name="Google Shape;3173;g1322e416e46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4" name="Google Shape;3174;g1322e416e46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5" name="Google Shape;3175;g1322e416e46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1322e416e4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1322e416e4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1" name="Google Shape;3181;g1322e416e46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130bbdf7c57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130bbdf7c57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9" name="Google Shape;2599;g130bbdf7c57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0"/>
        <p:cNvGrpSpPr/>
        <p:nvPr/>
      </p:nvGrpSpPr>
      <p:grpSpPr>
        <a:xfrm>
          <a:off x="0" y="0"/>
          <a:ext cx="0" cy="0"/>
          <a:chOff x="0" y="0"/>
          <a:chExt cx="0" cy="0"/>
        </a:xfrm>
      </p:grpSpPr>
      <p:sp>
        <p:nvSpPr>
          <p:cNvPr id="161" name="Google Shape;161;p10"/>
          <p:cNvSpPr txBox="1">
            <a:spLocks noGrp="1"/>
          </p:cNvSpPr>
          <p:nvPr>
            <p:ph type="title"/>
          </p:nvPr>
        </p:nvSpPr>
        <p:spPr>
          <a:xfrm>
            <a:off x="316181" y="45555"/>
            <a:ext cx="8552914" cy="481985"/>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724698"/>
              </a:buClr>
              <a:buSzPts val="2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3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84" name="Google Shape;284;p3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85" name="Google Shape;285;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6" name="Google Shape;286;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0" name="Google Shape;290;p35"/>
          <p:cNvSpPr>
            <a:spLocks noGrp="1"/>
          </p:cNvSpPr>
          <p:nvPr>
            <p:ph type="pic" idx="2"/>
          </p:nvPr>
        </p:nvSpPr>
        <p:spPr>
          <a:xfrm>
            <a:off x="3887391" y="740569"/>
            <a:ext cx="4629150" cy="3655219"/>
          </a:xfrm>
          <a:prstGeom prst="rect">
            <a:avLst/>
          </a:prstGeom>
          <a:noFill/>
          <a:ln>
            <a:noFill/>
          </a:ln>
        </p:spPr>
      </p:sp>
      <p:sp>
        <p:nvSpPr>
          <p:cNvPr id="291" name="Google Shape;291;p3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92" name="Google Shape;292;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7" name="Google Shape;297;p36"/>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0" name="Google Shape;300;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3" name="Google Shape;303;p37"/>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4" name="Google Shape;304;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2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0" name="Google Shape;240;p2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1" name="Google Shape;241;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3" name="Google Shape;243;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
        <p:nvSpPr>
          <p:cNvPr id="245" name="Google Shape;245;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6" name="Google Shape;246;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2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2" name="Google Shape;252;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3" name="Google Shape;253;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6" name="Google Shape;256;p3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57" name="Google Shape;257;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8" name="Google Shape;258;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9" name="Google Shape;259;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2" name="Google Shape;262;p3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3" name="Google Shape;263;p3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4" name="Google Shape;264;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5" name="Google Shape;265;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6" name="Google Shape;266;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9" name="Google Shape;269;p3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70" name="Google Shape;270;p3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1" name="Google Shape;271;p3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72" name="Google Shape;272;p3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3" name="Google Shape;273;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5" name="Google Shape;275;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8" name="Google Shape;278;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9" name="Google Shape;279;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0" name="Google Shape;280;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6181" y="45555"/>
            <a:ext cx="8552914" cy="481985"/>
          </a:xfrm>
          <a:prstGeom prst="rect">
            <a:avLst/>
          </a:prstGeom>
          <a:noFill/>
          <a:ln>
            <a:noFill/>
          </a:ln>
        </p:spPr>
        <p:txBody>
          <a:bodyPr spcFirstLastPara="1" wrap="square" lIns="68575" tIns="34275" rIns="68575" bIns="34275" anchor="ctr" anchorCtr="0">
            <a:normAutofit/>
          </a:bodyPr>
          <a:lstStyle>
            <a:lvl1pPr marR="0" lvl="0" algn="l" rtl="0">
              <a:spcBef>
                <a:spcPts val="0"/>
              </a:spcBef>
              <a:spcAft>
                <a:spcPts val="0"/>
              </a:spcAft>
              <a:buClr>
                <a:srgbClr val="724698"/>
              </a:buClr>
              <a:buSzPts val="2100"/>
              <a:buFont typeface="Calibri"/>
              <a:buNone/>
              <a:defRPr sz="2100" b="0" i="0" u="none" strike="noStrike" cap="none">
                <a:solidFill>
                  <a:srgbClr val="724698"/>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16180" y="693709"/>
            <a:ext cx="8511639" cy="3394472"/>
          </a:xfrm>
          <a:prstGeom prst="rect">
            <a:avLst/>
          </a:prstGeom>
          <a:noFill/>
          <a:ln>
            <a:noFill/>
          </a:ln>
        </p:spPr>
        <p:txBody>
          <a:bodyPr spcFirstLastPara="1" wrap="square" lIns="68575" tIns="34275" rIns="68575" bIns="34275" anchor="t" anchorCtr="0">
            <a:normAutofit/>
          </a:bodyPr>
          <a:lstStyle>
            <a:lvl1pPr marL="457200" marR="0" lvl="0" indent="-323850" algn="l" rtl="0">
              <a:spcBef>
                <a:spcPts val="300"/>
              </a:spcBef>
              <a:spcAft>
                <a:spcPts val="0"/>
              </a:spcAft>
              <a:buClr>
                <a:srgbClr val="595959"/>
              </a:buClr>
              <a:buSzPts val="1500"/>
              <a:buFont typeface="Noto Sans Symbols"/>
              <a:buChar char="▪"/>
              <a:defRPr sz="1500" b="0" i="0" u="none" strike="noStrike" cap="none">
                <a:solidFill>
                  <a:srgbClr val="3F3F3F"/>
                </a:solidFill>
                <a:latin typeface="Calibri"/>
                <a:ea typeface="Calibri"/>
                <a:cs typeface="Calibri"/>
                <a:sym typeface="Calibri"/>
              </a:defRPr>
            </a:lvl1pPr>
            <a:lvl2pPr marL="914400" marR="0" lvl="1" indent="-323850" algn="l" rtl="0">
              <a:spcBef>
                <a:spcPts val="300"/>
              </a:spcBef>
              <a:spcAft>
                <a:spcPts val="0"/>
              </a:spcAft>
              <a:buClr>
                <a:srgbClr val="595959"/>
              </a:buClr>
              <a:buSzPts val="1500"/>
              <a:buFont typeface="Open Sans"/>
              <a:buChar char="–"/>
              <a:defRPr sz="1500" b="0" i="0" u="none" strike="noStrike" cap="none">
                <a:solidFill>
                  <a:srgbClr val="3F3F3F"/>
                </a:solidFill>
                <a:latin typeface="Calibri"/>
                <a:ea typeface="Calibri"/>
                <a:cs typeface="Calibri"/>
                <a:sym typeface="Calibri"/>
              </a:defRPr>
            </a:lvl2pPr>
            <a:lvl3pPr marL="1371600" marR="0" lvl="2" indent="-317500" algn="l" rtl="0">
              <a:spcBef>
                <a:spcPts val="280"/>
              </a:spcBef>
              <a:spcAft>
                <a:spcPts val="0"/>
              </a:spcAft>
              <a:buClr>
                <a:srgbClr val="595959"/>
              </a:buClr>
              <a:buSzPts val="1400"/>
              <a:buFont typeface="Courier New"/>
              <a:buChar char="o"/>
              <a:defRPr sz="1400" b="0" i="0" u="none" strike="noStrike" cap="none">
                <a:solidFill>
                  <a:srgbClr val="3F3F3F"/>
                </a:solidFill>
                <a:latin typeface="Calibri"/>
                <a:ea typeface="Calibri"/>
                <a:cs typeface="Calibri"/>
                <a:sym typeface="Calibri"/>
              </a:defRPr>
            </a:lvl3pPr>
            <a:lvl4pPr marL="1828800" marR="0" lvl="3" indent="-304800" algn="l" rtl="0">
              <a:spcBef>
                <a:spcPts val="240"/>
              </a:spcBef>
              <a:spcAft>
                <a:spcPts val="0"/>
              </a:spcAft>
              <a:buClr>
                <a:srgbClr val="595959"/>
              </a:buClr>
              <a:buSzPts val="1200"/>
              <a:buFont typeface="Arial"/>
              <a:buChar char="•"/>
              <a:defRPr sz="1200" b="0" i="0" u="none" strike="noStrike" cap="none">
                <a:solidFill>
                  <a:srgbClr val="3F3F3F"/>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rot="5400000">
            <a:off x="-154141" y="283773"/>
            <a:ext cx="625061" cy="57515"/>
          </a:xfrm>
          <a:prstGeom prst="rect">
            <a:avLst/>
          </a:prstGeom>
          <a:gradFill>
            <a:gsLst>
              <a:gs pos="0">
                <a:srgbClr val="73459B"/>
              </a:gs>
              <a:gs pos="50000">
                <a:srgbClr val="BA2983"/>
              </a:gs>
              <a:gs pos="100000">
                <a:srgbClr val="F04D38"/>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 name="Google Shape;13;p1"/>
          <p:cNvSpPr txBox="1"/>
          <p:nvPr/>
        </p:nvSpPr>
        <p:spPr>
          <a:xfrm>
            <a:off x="4662608" y="4891759"/>
            <a:ext cx="1210588" cy="2154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3F3F3F"/>
                </a:solidFill>
                <a:latin typeface="Calibri"/>
                <a:ea typeface="Calibri"/>
                <a:cs typeface="Calibri"/>
                <a:sym typeface="Calibri"/>
              </a:rPr>
              <a:t>External</a:t>
            </a:r>
            <a:endParaRPr/>
          </a:p>
        </p:txBody>
      </p:sp>
      <p:sp>
        <p:nvSpPr>
          <p:cNvPr id="14" name="Google Shape;14;p1"/>
          <p:cNvSpPr txBox="1"/>
          <p:nvPr/>
        </p:nvSpPr>
        <p:spPr>
          <a:xfrm>
            <a:off x="4421706" y="4864345"/>
            <a:ext cx="300588" cy="27027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7F7F7F"/>
              </a:buClr>
              <a:buSzPts val="800"/>
              <a:buFont typeface="Calibri"/>
              <a:buNone/>
            </a:pPr>
            <a:fld id="{00000000-1234-1234-1234-123412341234}" type="slidenum">
              <a:rPr lang="en-US" sz="800" b="1" i="0" u="none" strike="noStrike" cap="none">
                <a:solidFill>
                  <a:srgbClr val="7F7F7F"/>
                </a:solidFill>
                <a:latin typeface="Calibri"/>
                <a:ea typeface="Calibri"/>
                <a:cs typeface="Calibri"/>
                <a:sym typeface="Calibri"/>
              </a:rPr>
              <a:t>‹#›</a:t>
            </a:fld>
            <a:r>
              <a:rPr lang="en-US" sz="800" b="1" i="0" u="none" strike="noStrike" cap="none">
                <a:solidFill>
                  <a:srgbClr val="7F7F7F"/>
                </a:solidFill>
                <a:latin typeface="Calibri"/>
                <a:ea typeface="Calibri"/>
                <a:cs typeface="Calibri"/>
                <a:sym typeface="Calibri"/>
              </a:rPr>
              <a:t> </a:t>
            </a:r>
            <a:endParaRPr/>
          </a:p>
        </p:txBody>
      </p:sp>
      <p:cxnSp>
        <p:nvCxnSpPr>
          <p:cNvPr id="15" name="Google Shape;15;p1"/>
          <p:cNvCxnSpPr/>
          <p:nvPr/>
        </p:nvCxnSpPr>
        <p:spPr>
          <a:xfrm>
            <a:off x="4687360" y="4945062"/>
            <a:ext cx="0" cy="127170"/>
          </a:xfrm>
          <a:prstGeom prst="straightConnector1">
            <a:avLst/>
          </a:prstGeom>
          <a:noFill/>
          <a:ln w="9525" cap="flat" cmpd="sng">
            <a:solidFill>
              <a:srgbClr val="0070C0"/>
            </a:solidFill>
            <a:prstDash val="solid"/>
            <a:round/>
            <a:headEnd type="none" w="sm" len="sm"/>
            <a:tailEnd type="none" w="sm" len="sm"/>
          </a:ln>
        </p:spPr>
      </p:cxnSp>
      <p:pic>
        <p:nvPicPr>
          <p:cNvPr id="16" name="Google Shape;16;p1"/>
          <p:cNvPicPr preferRelativeResize="0"/>
          <p:nvPr/>
        </p:nvPicPr>
        <p:blipFill rotWithShape="1">
          <a:blip r:embed="rId3">
            <a:alphaModFix/>
          </a:blip>
          <a:srcRect l="5721" t="21389" r="11266" b="20189"/>
          <a:stretch/>
        </p:blipFill>
        <p:spPr>
          <a:xfrm>
            <a:off x="7895257" y="4747743"/>
            <a:ext cx="1080121" cy="288032"/>
          </a:xfrm>
          <a:prstGeom prst="rect">
            <a:avLst/>
          </a:prstGeom>
          <a:noFill/>
          <a:ln>
            <a:noFill/>
          </a:ln>
        </p:spPr>
      </p:pic>
      <p:pic>
        <p:nvPicPr>
          <p:cNvPr id="17" name="Google Shape;17;p1"/>
          <p:cNvPicPr preferRelativeResize="0"/>
          <p:nvPr/>
        </p:nvPicPr>
        <p:blipFill rotWithShape="1">
          <a:blip r:embed="rId4">
            <a:alphaModFix/>
          </a:blip>
          <a:srcRect/>
          <a:stretch/>
        </p:blipFill>
        <p:spPr>
          <a:xfrm>
            <a:off x="0" y="4826180"/>
            <a:ext cx="4891635" cy="3173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5642">
          <p15:clr>
            <a:srgbClr val="F26B43"/>
          </p15:clr>
        </p15:guide>
        <p15:guide id="3" pos="118">
          <p15:clr>
            <a:srgbClr val="F26B43"/>
          </p15:clr>
        </p15:guide>
        <p15:guide id="4" orient="horz" pos="432">
          <p15:clr>
            <a:srgbClr val="F26B43"/>
          </p15:clr>
        </p15:guide>
        <p15:guide id="5" orient="horz" pos="2939">
          <p15:clr>
            <a:srgbClr val="F26B43"/>
          </p15:clr>
        </p15:guide>
        <p15:guide id="6" pos="2880">
          <p15:clr>
            <a:srgbClr val="F26B43"/>
          </p15:clr>
        </p15:guide>
        <p15:guide id="7" orient="horz" pos="1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11"/>
          <p:cNvSpPr txBox="1"/>
          <p:nvPr/>
        </p:nvSpPr>
        <p:spPr>
          <a:xfrm>
            <a:off x="356970" y="1987302"/>
            <a:ext cx="3961966" cy="553998"/>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724698"/>
              </a:buClr>
              <a:buSzPts val="2400"/>
              <a:buFont typeface="Calibri"/>
              <a:buNone/>
            </a:pPr>
            <a:r>
              <a:rPr lang="en-US" sz="2400">
                <a:solidFill>
                  <a:srgbClr val="724698"/>
                </a:solidFill>
                <a:latin typeface="Calibri"/>
                <a:ea typeface="Calibri"/>
                <a:cs typeface="Calibri"/>
                <a:sym typeface="Calibri"/>
              </a:rPr>
              <a:t>Thank You</a:t>
            </a:r>
            <a:endParaRPr/>
          </a:p>
        </p:txBody>
      </p:sp>
      <p:sp>
        <p:nvSpPr>
          <p:cNvPr id="164" name="Google Shape;164;p11"/>
          <p:cNvSpPr/>
          <p:nvPr/>
        </p:nvSpPr>
        <p:spPr>
          <a:xfrm>
            <a:off x="356970" y="2549813"/>
            <a:ext cx="4100296" cy="44607"/>
          </a:xfrm>
          <a:prstGeom prst="rect">
            <a:avLst/>
          </a:prstGeom>
          <a:gradFill>
            <a:gsLst>
              <a:gs pos="0">
                <a:srgbClr val="73459B"/>
              </a:gs>
              <a:gs pos="50000">
                <a:srgbClr val="BA2983"/>
              </a:gs>
              <a:gs pos="100000">
                <a:srgbClr val="F04D38"/>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pic>
        <p:nvPicPr>
          <p:cNvPr id="165" name="Google Shape;165;p11"/>
          <p:cNvPicPr preferRelativeResize="0"/>
          <p:nvPr/>
        </p:nvPicPr>
        <p:blipFill rotWithShape="1">
          <a:blip r:embed="rId3">
            <a:alphaModFix/>
          </a:blip>
          <a:srcRect l="5721" t="21389" r="11266" b="20189"/>
          <a:stretch/>
        </p:blipFill>
        <p:spPr>
          <a:xfrm>
            <a:off x="212245" y="183071"/>
            <a:ext cx="1902037" cy="507209"/>
          </a:xfrm>
          <a:prstGeom prst="rect">
            <a:avLst/>
          </a:prstGeom>
          <a:noFill/>
          <a:ln>
            <a:noFill/>
          </a:ln>
        </p:spPr>
      </p:pic>
      <p:pic>
        <p:nvPicPr>
          <p:cNvPr id="166" name="Google Shape;166;p11"/>
          <p:cNvPicPr preferRelativeResize="0"/>
          <p:nvPr/>
        </p:nvPicPr>
        <p:blipFill rotWithShape="1">
          <a:blip r:embed="rId4">
            <a:alphaModFix/>
          </a:blip>
          <a:srcRect/>
          <a:stretch/>
        </p:blipFill>
        <p:spPr>
          <a:xfrm>
            <a:off x="0" y="4826180"/>
            <a:ext cx="4891635" cy="3173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34" name="Google Shape;234;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5" name="Google Shape;235;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6" name="Google Shape;236;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7" name="Google Shape;237;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drive.google.com/file/d/1RIBALNHObSy2qwSJGQIcDFM796-y9MRR/view"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pair-code.github.io/what-if-tool/"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hyperlink" Target="https://aif360.mybluemix.ne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mailto:sriparna@iitp.ac.in"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80"/>
          <p:cNvSpPr txBox="1">
            <a:spLocks noGrp="1"/>
          </p:cNvSpPr>
          <p:nvPr>
            <p:ph type="title"/>
          </p:nvPr>
        </p:nvSpPr>
        <p:spPr>
          <a:xfrm>
            <a:off x="6651525" y="3246175"/>
            <a:ext cx="2078100" cy="4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sz="2400"/>
              <a:t>Meta Learning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28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Why Meta Learning ? </a:t>
            </a:r>
            <a:endParaRPr/>
          </a:p>
        </p:txBody>
      </p:sp>
      <p:pic>
        <p:nvPicPr>
          <p:cNvPr id="2609" name="Google Shape;2609;p289"/>
          <p:cNvPicPr preferRelativeResize="0"/>
          <p:nvPr/>
        </p:nvPicPr>
        <p:blipFill>
          <a:blip r:embed="rId3">
            <a:alphaModFix/>
          </a:blip>
          <a:stretch>
            <a:fillRect/>
          </a:stretch>
        </p:blipFill>
        <p:spPr>
          <a:xfrm>
            <a:off x="516125" y="587625"/>
            <a:ext cx="8402452" cy="410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29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Why Meta Learning ?</a:t>
            </a:r>
            <a:endParaRPr/>
          </a:p>
        </p:txBody>
      </p:sp>
      <p:pic>
        <p:nvPicPr>
          <p:cNvPr id="2616" name="Google Shape;2616;p290"/>
          <p:cNvPicPr preferRelativeResize="0"/>
          <p:nvPr/>
        </p:nvPicPr>
        <p:blipFill rotWithShape="1">
          <a:blip r:embed="rId3">
            <a:alphaModFix/>
          </a:blip>
          <a:srcRect l="17863" t="32011" r="2670" b="5625"/>
          <a:stretch/>
        </p:blipFill>
        <p:spPr>
          <a:xfrm>
            <a:off x="417425" y="655125"/>
            <a:ext cx="8968648" cy="3958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291"/>
          <p:cNvSpPr txBox="1">
            <a:spLocks noGrp="1"/>
          </p:cNvSpPr>
          <p:nvPr>
            <p:ph type="title"/>
          </p:nvPr>
        </p:nvSpPr>
        <p:spPr>
          <a:xfrm>
            <a:off x="271306" y="90430"/>
            <a:ext cx="8553000" cy="482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Learning </a:t>
            </a:r>
            <a:endParaRPr/>
          </a:p>
        </p:txBody>
      </p:sp>
      <p:pic>
        <p:nvPicPr>
          <p:cNvPr id="2623" name="Google Shape;2623;p291"/>
          <p:cNvPicPr preferRelativeResize="0"/>
          <p:nvPr/>
        </p:nvPicPr>
        <p:blipFill rotWithShape="1">
          <a:blip r:embed="rId3">
            <a:alphaModFix/>
          </a:blip>
          <a:srcRect l="15991" t="29620" r="1020" b="6871"/>
          <a:stretch/>
        </p:blipFill>
        <p:spPr>
          <a:xfrm>
            <a:off x="464325" y="665125"/>
            <a:ext cx="8223099" cy="400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29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Why is meta-learning a good idea?</a:t>
            </a:r>
            <a:endParaRPr/>
          </a:p>
        </p:txBody>
      </p:sp>
      <p:pic>
        <p:nvPicPr>
          <p:cNvPr id="2630" name="Google Shape;2630;p292"/>
          <p:cNvPicPr preferRelativeResize="0"/>
          <p:nvPr/>
        </p:nvPicPr>
        <p:blipFill>
          <a:blip r:embed="rId3">
            <a:alphaModFix/>
          </a:blip>
          <a:stretch>
            <a:fillRect/>
          </a:stretch>
        </p:blipFill>
        <p:spPr>
          <a:xfrm>
            <a:off x="4314150" y="1098826"/>
            <a:ext cx="4642525" cy="2681500"/>
          </a:xfrm>
          <a:prstGeom prst="rect">
            <a:avLst/>
          </a:prstGeom>
          <a:noFill/>
          <a:ln>
            <a:noFill/>
          </a:ln>
        </p:spPr>
      </p:pic>
      <p:sp>
        <p:nvSpPr>
          <p:cNvPr id="2631" name="Google Shape;2631;p292"/>
          <p:cNvSpPr txBox="1"/>
          <p:nvPr/>
        </p:nvSpPr>
        <p:spPr>
          <a:xfrm>
            <a:off x="266200" y="1063800"/>
            <a:ext cx="3761100" cy="36534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Clr>
                <a:schemeClr val="dk1"/>
              </a:buClr>
              <a:buSzPts val="1100"/>
              <a:buFont typeface="Arial"/>
              <a:buNone/>
            </a:pPr>
            <a:endParaRPr>
              <a:solidFill>
                <a:srgbClr val="0000FF"/>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Use plentiful prior tasks to meta-train a model that can learn a new task quickly with only a few examples</a:t>
            </a:r>
            <a:endParaRPr sz="1600">
              <a:solidFill>
                <a:schemeClr val="dk1"/>
              </a:solidFill>
              <a:latin typeface="Calibri"/>
              <a:ea typeface="Calibri"/>
              <a:cs typeface="Calibri"/>
              <a:sym typeface="Calibri"/>
            </a:endParaRPr>
          </a:p>
          <a:p>
            <a:pPr marL="1371600" lvl="0" indent="0" algn="just"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Collect a small amount of labeled data for the new task</a:t>
            </a:r>
            <a:endParaRPr sz="1600">
              <a:solidFill>
                <a:schemeClr val="dk1"/>
              </a:solidFill>
              <a:latin typeface="Calibri"/>
              <a:ea typeface="Calibri"/>
              <a:cs typeface="Calibri"/>
              <a:sym typeface="Calibri"/>
            </a:endParaRPr>
          </a:p>
          <a:p>
            <a:pPr marL="1371600" lvl="0" indent="0" algn="just"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Learn a model on this new dataset that generalizes broadly</a:t>
            </a:r>
            <a:endParaRPr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29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Why is meta-learning a good idea?</a:t>
            </a:r>
            <a:endParaRPr/>
          </a:p>
        </p:txBody>
      </p:sp>
      <p:sp>
        <p:nvSpPr>
          <p:cNvPr id="2638" name="Google Shape;2638;p293"/>
          <p:cNvSpPr txBox="1"/>
          <p:nvPr/>
        </p:nvSpPr>
        <p:spPr>
          <a:xfrm>
            <a:off x="846025" y="1184100"/>
            <a:ext cx="6391800" cy="2775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latin typeface="Calibri"/>
                <a:ea typeface="Calibri"/>
                <a:cs typeface="Calibri"/>
                <a:sym typeface="Calibri"/>
              </a:rPr>
              <a:t>Increased model prediction clarity</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latin typeface="Calibri"/>
                <a:ea typeface="Calibri"/>
                <a:cs typeface="Calibri"/>
                <a:sym typeface="Calibri"/>
              </a:rPr>
              <a:t>Less expensive and quicker training process</a:t>
            </a:r>
            <a:endParaRPr sz="1600">
              <a:latin typeface="Calibri"/>
              <a:ea typeface="Calibri"/>
              <a:cs typeface="Calibri"/>
              <a:sym typeface="Calibri"/>
            </a:endParaRPr>
          </a:p>
          <a:p>
            <a:pPr marL="91440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US" sz="1600">
                <a:latin typeface="Calibri"/>
                <a:ea typeface="Calibri"/>
                <a:cs typeface="Calibri"/>
                <a:sym typeface="Calibri"/>
              </a:rPr>
              <a:t>Increasing the generalizability of models</a:t>
            </a:r>
            <a:endParaRPr sz="1600">
              <a:latin typeface="Calibri"/>
              <a:ea typeface="Calibri"/>
              <a:cs typeface="Calibri"/>
              <a:sym typeface="Calibri"/>
            </a:endParaRPr>
          </a:p>
          <a:p>
            <a:pPr marL="914400" lvl="0" indent="0" algn="just"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29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How Meta Learning Works ?  </a:t>
            </a:r>
            <a:endParaRPr/>
          </a:p>
        </p:txBody>
      </p:sp>
      <p:pic>
        <p:nvPicPr>
          <p:cNvPr id="2645" name="Google Shape;2645;p294"/>
          <p:cNvPicPr preferRelativeResize="0"/>
          <p:nvPr/>
        </p:nvPicPr>
        <p:blipFill>
          <a:blip r:embed="rId3">
            <a:alphaModFix/>
          </a:blip>
          <a:stretch>
            <a:fillRect/>
          </a:stretch>
        </p:blipFill>
        <p:spPr>
          <a:xfrm>
            <a:off x="187325" y="606450"/>
            <a:ext cx="8704350" cy="4228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29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How Meta Learning Works ? </a:t>
            </a:r>
            <a:endParaRPr/>
          </a:p>
        </p:txBody>
      </p:sp>
      <p:pic>
        <p:nvPicPr>
          <p:cNvPr id="2652" name="Google Shape;2652;p295"/>
          <p:cNvPicPr preferRelativeResize="0"/>
          <p:nvPr/>
        </p:nvPicPr>
        <p:blipFill>
          <a:blip r:embed="rId3">
            <a:alphaModFix/>
          </a:blip>
          <a:stretch>
            <a:fillRect/>
          </a:stretch>
        </p:blipFill>
        <p:spPr>
          <a:xfrm>
            <a:off x="152400" y="680055"/>
            <a:ext cx="8515936" cy="43110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sp>
        <p:nvSpPr>
          <p:cNvPr id="2658" name="Google Shape;2658;p29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An Illustration </a:t>
            </a:r>
            <a:endParaRPr/>
          </a:p>
        </p:txBody>
      </p:sp>
      <p:pic>
        <p:nvPicPr>
          <p:cNvPr id="2659" name="Google Shape;2659;p296"/>
          <p:cNvPicPr preferRelativeResize="0"/>
          <p:nvPr/>
        </p:nvPicPr>
        <p:blipFill>
          <a:blip r:embed="rId3">
            <a:alphaModFix/>
          </a:blip>
          <a:stretch>
            <a:fillRect/>
          </a:stretch>
        </p:blipFill>
        <p:spPr>
          <a:xfrm>
            <a:off x="852749" y="575300"/>
            <a:ext cx="7347374" cy="3953524"/>
          </a:xfrm>
          <a:prstGeom prst="rect">
            <a:avLst/>
          </a:prstGeom>
          <a:noFill/>
          <a:ln>
            <a:noFill/>
          </a:ln>
        </p:spPr>
      </p:pic>
      <p:sp>
        <p:nvSpPr>
          <p:cNvPr id="2660" name="Google Shape;2660;p296"/>
          <p:cNvSpPr txBox="1"/>
          <p:nvPr/>
        </p:nvSpPr>
        <p:spPr>
          <a:xfrm>
            <a:off x="2957725" y="4384975"/>
            <a:ext cx="306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alibri"/>
                <a:ea typeface="Calibri"/>
                <a:cs typeface="Calibri"/>
                <a:sym typeface="Calibri"/>
              </a:rPr>
              <a:t>An example of 4-shot 2-class image classification</a:t>
            </a:r>
            <a:endParaRPr sz="11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29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How to design a meta-learning algorithm</a:t>
            </a:r>
            <a:endParaRPr/>
          </a:p>
        </p:txBody>
      </p:sp>
      <p:pic>
        <p:nvPicPr>
          <p:cNvPr id="2667" name="Google Shape;2667;p297"/>
          <p:cNvPicPr preferRelativeResize="0"/>
          <p:nvPr/>
        </p:nvPicPr>
        <p:blipFill rotWithShape="1">
          <a:blip r:embed="rId3">
            <a:alphaModFix/>
          </a:blip>
          <a:srcRect t="16387"/>
          <a:stretch/>
        </p:blipFill>
        <p:spPr>
          <a:xfrm>
            <a:off x="219725" y="685800"/>
            <a:ext cx="8839198" cy="342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29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How to evaluate Meta Learning Algorithm </a:t>
            </a:r>
            <a:endParaRPr/>
          </a:p>
        </p:txBody>
      </p:sp>
      <p:pic>
        <p:nvPicPr>
          <p:cNvPr id="2674" name="Google Shape;2674;p298"/>
          <p:cNvPicPr preferRelativeResize="0"/>
          <p:nvPr/>
        </p:nvPicPr>
        <p:blipFill rotWithShape="1">
          <a:blip r:embed="rId3">
            <a:alphaModFix/>
          </a:blip>
          <a:srcRect l="309" t="9869"/>
          <a:stretch/>
        </p:blipFill>
        <p:spPr>
          <a:xfrm>
            <a:off x="260325" y="767975"/>
            <a:ext cx="8812073" cy="2929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28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What is Meta-Learning?</a:t>
            </a:r>
            <a:endParaRPr/>
          </a:p>
        </p:txBody>
      </p:sp>
      <p:sp>
        <p:nvSpPr>
          <p:cNvPr id="2547" name="Google Shape;2547;p281"/>
          <p:cNvSpPr txBox="1"/>
          <p:nvPr/>
        </p:nvSpPr>
        <p:spPr>
          <a:xfrm>
            <a:off x="475750" y="668950"/>
            <a:ext cx="8375100" cy="3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000FF"/>
                </a:solidFill>
                <a:latin typeface="Calibri"/>
                <a:ea typeface="Calibri"/>
                <a:cs typeface="Calibri"/>
                <a:sym typeface="Calibri"/>
              </a:rPr>
              <a:t>    If you have learned 100 tasks, given a new task, can you figure out how to learn more efficiently?</a:t>
            </a:r>
            <a:endParaRPr sz="1600">
              <a:solidFill>
                <a:srgbClr val="0000FF"/>
              </a:solidFill>
              <a:latin typeface="Calibri"/>
              <a:ea typeface="Calibri"/>
              <a:cs typeface="Calibri"/>
              <a:sym typeface="Calibri"/>
            </a:endParaRPr>
          </a:p>
          <a:p>
            <a:pPr marL="0" lvl="0" indent="0" algn="l" rtl="0">
              <a:spcBef>
                <a:spcPts val="0"/>
              </a:spcBef>
              <a:spcAft>
                <a:spcPts val="0"/>
              </a:spcAft>
              <a:buNone/>
            </a:pPr>
            <a:endParaRPr>
              <a:solidFill>
                <a:srgbClr val="0000FF"/>
              </a:solidFill>
              <a:latin typeface="Calibri"/>
              <a:ea typeface="Calibri"/>
              <a:cs typeface="Calibri"/>
              <a:sym typeface="Calibri"/>
            </a:endParaRPr>
          </a:p>
          <a:p>
            <a:pPr marL="914400" lvl="0" indent="-330200" algn="l" rtl="0">
              <a:spcBef>
                <a:spcPts val="0"/>
              </a:spcBef>
              <a:spcAft>
                <a:spcPts val="0"/>
              </a:spcAft>
              <a:buSzPts val="1600"/>
              <a:buFont typeface="Calibri"/>
              <a:buChar char="●"/>
            </a:pPr>
            <a:r>
              <a:rPr lang="en-US" sz="1600">
                <a:latin typeface="Calibri"/>
                <a:ea typeface="Calibri"/>
                <a:cs typeface="Calibri"/>
                <a:sym typeface="Calibri"/>
              </a:rPr>
              <a:t>Now have multiple tasks is a huge advantage!</a:t>
            </a:r>
            <a:endParaRPr sz="1600">
              <a:latin typeface="Calibri"/>
              <a:ea typeface="Calibri"/>
              <a:cs typeface="Calibri"/>
              <a:sym typeface="Calibri"/>
            </a:endParaRPr>
          </a:p>
          <a:p>
            <a:pPr marL="914400" lvl="0" indent="457200" algn="l" rtl="0">
              <a:spcBef>
                <a:spcPts val="0"/>
              </a:spcBef>
              <a:spcAft>
                <a:spcPts val="0"/>
              </a:spcAft>
              <a:buNone/>
            </a:pPr>
            <a:endParaRPr sz="1600">
              <a:latin typeface="Calibri"/>
              <a:ea typeface="Calibri"/>
              <a:cs typeface="Calibri"/>
              <a:sym typeface="Calibri"/>
            </a:endParaRPr>
          </a:p>
          <a:p>
            <a:pPr marL="914400" lvl="0" indent="-330200" algn="l" rtl="0">
              <a:spcBef>
                <a:spcPts val="0"/>
              </a:spcBef>
              <a:spcAft>
                <a:spcPts val="0"/>
              </a:spcAft>
              <a:buSzPts val="1600"/>
              <a:buFont typeface="Calibri"/>
              <a:buChar char="●"/>
            </a:pPr>
            <a:r>
              <a:rPr lang="en-US" sz="1600">
                <a:latin typeface="Calibri"/>
                <a:ea typeface="Calibri"/>
                <a:cs typeface="Calibri"/>
                <a:sym typeface="Calibri"/>
              </a:rPr>
              <a:t>Meta-learning is  very close to multitask learning</a:t>
            </a:r>
            <a:endParaRPr sz="1600">
              <a:latin typeface="Calibri"/>
              <a:ea typeface="Calibri"/>
              <a:cs typeface="Calibri"/>
              <a:sym typeface="Calibri"/>
            </a:endParaRPr>
          </a:p>
          <a:p>
            <a:pPr marL="1828800" lvl="0" indent="0" algn="l" rtl="0">
              <a:spcBef>
                <a:spcPts val="0"/>
              </a:spcBef>
              <a:spcAft>
                <a:spcPts val="0"/>
              </a:spcAft>
              <a:buNone/>
            </a:pPr>
            <a:endParaRPr sz="1600">
              <a:latin typeface="Calibri"/>
              <a:ea typeface="Calibri"/>
              <a:cs typeface="Calibri"/>
              <a:sym typeface="Calibri"/>
            </a:endParaRPr>
          </a:p>
          <a:p>
            <a:pPr marL="914400" lvl="0" indent="-330200" algn="l" rtl="0">
              <a:spcBef>
                <a:spcPts val="0"/>
              </a:spcBef>
              <a:spcAft>
                <a:spcPts val="0"/>
              </a:spcAft>
              <a:buSzPts val="1600"/>
              <a:buFont typeface="Calibri"/>
              <a:buChar char="●"/>
            </a:pPr>
            <a:r>
              <a:rPr lang="en-US" sz="1600">
                <a:latin typeface="Calibri"/>
                <a:ea typeface="Calibri"/>
                <a:cs typeface="Calibri"/>
                <a:sym typeface="Calibri"/>
              </a:rPr>
              <a:t>Meta-learning = learning to learn</a:t>
            </a:r>
            <a:endParaRPr sz="16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45720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a:latin typeface="Calibri"/>
                <a:ea typeface="Calibri"/>
                <a:cs typeface="Calibri"/>
                <a:sym typeface="Calibri"/>
              </a:rPr>
              <a:t>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548" name="Google Shape;2548;p281"/>
          <p:cNvPicPr preferRelativeResize="0"/>
          <p:nvPr/>
        </p:nvPicPr>
        <p:blipFill>
          <a:blip r:embed="rId3">
            <a:alphaModFix/>
          </a:blip>
          <a:stretch>
            <a:fillRect/>
          </a:stretch>
        </p:blipFill>
        <p:spPr>
          <a:xfrm>
            <a:off x="1847625" y="2787272"/>
            <a:ext cx="5202424" cy="179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29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Black Box Adaptation </a:t>
            </a:r>
            <a:endParaRPr/>
          </a:p>
        </p:txBody>
      </p:sp>
      <p:pic>
        <p:nvPicPr>
          <p:cNvPr id="2681" name="Google Shape;2681;p299"/>
          <p:cNvPicPr preferRelativeResize="0"/>
          <p:nvPr/>
        </p:nvPicPr>
        <p:blipFill rotWithShape="1">
          <a:blip r:embed="rId3">
            <a:alphaModFix/>
          </a:blip>
          <a:srcRect t="10562"/>
          <a:stretch/>
        </p:blipFill>
        <p:spPr>
          <a:xfrm>
            <a:off x="349875" y="754425"/>
            <a:ext cx="8360827" cy="385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30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Black Box Adaptation </a:t>
            </a:r>
            <a:endParaRPr/>
          </a:p>
        </p:txBody>
      </p:sp>
      <p:pic>
        <p:nvPicPr>
          <p:cNvPr id="2688" name="Google Shape;2688;p300"/>
          <p:cNvPicPr preferRelativeResize="0"/>
          <p:nvPr/>
        </p:nvPicPr>
        <p:blipFill rotWithShape="1">
          <a:blip r:embed="rId3">
            <a:alphaModFix/>
          </a:blip>
          <a:srcRect t="19361"/>
          <a:stretch/>
        </p:blipFill>
        <p:spPr>
          <a:xfrm>
            <a:off x="152400" y="718927"/>
            <a:ext cx="8839199" cy="270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30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Optimization based Meta Learning </a:t>
            </a:r>
            <a:endParaRPr/>
          </a:p>
        </p:txBody>
      </p:sp>
      <p:pic>
        <p:nvPicPr>
          <p:cNvPr id="2695" name="Google Shape;2695;p301"/>
          <p:cNvPicPr preferRelativeResize="0"/>
          <p:nvPr/>
        </p:nvPicPr>
        <p:blipFill rotWithShape="1">
          <a:blip r:embed="rId3">
            <a:alphaModFix/>
          </a:blip>
          <a:srcRect t="26340"/>
          <a:stretch/>
        </p:blipFill>
        <p:spPr>
          <a:xfrm>
            <a:off x="152400" y="1539451"/>
            <a:ext cx="8839201" cy="240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30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Optimization based Meta Learning </a:t>
            </a:r>
            <a:endParaRPr/>
          </a:p>
        </p:txBody>
      </p:sp>
      <p:pic>
        <p:nvPicPr>
          <p:cNvPr id="2702" name="Google Shape;2702;p302"/>
          <p:cNvPicPr preferRelativeResize="0"/>
          <p:nvPr/>
        </p:nvPicPr>
        <p:blipFill rotWithShape="1">
          <a:blip r:embed="rId3">
            <a:alphaModFix/>
          </a:blip>
          <a:srcRect t="17857"/>
          <a:stretch/>
        </p:blipFill>
        <p:spPr>
          <a:xfrm>
            <a:off x="235925" y="570026"/>
            <a:ext cx="8839199" cy="3375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30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Optimization based Meta Learning </a:t>
            </a:r>
            <a:endParaRPr/>
          </a:p>
        </p:txBody>
      </p:sp>
      <p:pic>
        <p:nvPicPr>
          <p:cNvPr id="2709" name="Google Shape;2709;p303"/>
          <p:cNvPicPr preferRelativeResize="0"/>
          <p:nvPr/>
        </p:nvPicPr>
        <p:blipFill rotWithShape="1">
          <a:blip r:embed="rId3">
            <a:alphaModFix/>
          </a:blip>
          <a:srcRect l="4780" t="12411"/>
          <a:stretch/>
        </p:blipFill>
        <p:spPr>
          <a:xfrm>
            <a:off x="426375" y="758500"/>
            <a:ext cx="7931874" cy="3776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30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MAML</a:t>
            </a:r>
            <a:endParaRPr/>
          </a:p>
        </p:txBody>
      </p:sp>
      <p:pic>
        <p:nvPicPr>
          <p:cNvPr id="2716" name="Google Shape;2716;p304"/>
          <p:cNvPicPr preferRelativeResize="0"/>
          <p:nvPr/>
        </p:nvPicPr>
        <p:blipFill rotWithShape="1">
          <a:blip r:embed="rId3">
            <a:alphaModFix/>
          </a:blip>
          <a:srcRect r="3325"/>
          <a:stretch/>
        </p:blipFill>
        <p:spPr>
          <a:xfrm>
            <a:off x="1292625" y="587775"/>
            <a:ext cx="6768225" cy="4035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30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Online Learning (Sequential, Lifelong learning)</a:t>
            </a:r>
            <a:endParaRPr/>
          </a:p>
        </p:txBody>
      </p:sp>
      <p:pic>
        <p:nvPicPr>
          <p:cNvPr id="2723" name="Google Shape;2723;p305"/>
          <p:cNvPicPr preferRelativeResize="0"/>
          <p:nvPr/>
        </p:nvPicPr>
        <p:blipFill rotWithShape="1">
          <a:blip r:embed="rId3">
            <a:alphaModFix/>
          </a:blip>
          <a:srcRect l="15943" t="27596" r="4615" b="3995"/>
          <a:stretch/>
        </p:blipFill>
        <p:spPr>
          <a:xfrm>
            <a:off x="1545650" y="960075"/>
            <a:ext cx="7016899" cy="3398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30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Zero Shot Learning </a:t>
            </a:r>
            <a:endParaRPr/>
          </a:p>
        </p:txBody>
      </p:sp>
      <p:pic>
        <p:nvPicPr>
          <p:cNvPr id="2730" name="Google Shape;2730;p306"/>
          <p:cNvPicPr preferRelativeResize="0"/>
          <p:nvPr/>
        </p:nvPicPr>
        <p:blipFill rotWithShape="1">
          <a:blip r:embed="rId3">
            <a:alphaModFix/>
          </a:blip>
          <a:srcRect l="13861" t="29340" r="23332" b="12340"/>
          <a:stretch/>
        </p:blipFill>
        <p:spPr>
          <a:xfrm>
            <a:off x="1444650" y="953625"/>
            <a:ext cx="5773302" cy="301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30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Reinforcement Learning </a:t>
            </a:r>
            <a:endParaRPr/>
          </a:p>
        </p:txBody>
      </p:sp>
      <p:pic>
        <p:nvPicPr>
          <p:cNvPr id="2737" name="Google Shape;2737;p307"/>
          <p:cNvPicPr preferRelativeResize="0"/>
          <p:nvPr/>
        </p:nvPicPr>
        <p:blipFill>
          <a:blip r:embed="rId3">
            <a:alphaModFix/>
          </a:blip>
          <a:stretch>
            <a:fillRect/>
          </a:stretch>
        </p:blipFill>
        <p:spPr>
          <a:xfrm>
            <a:off x="1288123" y="787125"/>
            <a:ext cx="6393102" cy="2648074"/>
          </a:xfrm>
          <a:prstGeom prst="rect">
            <a:avLst/>
          </a:prstGeom>
          <a:noFill/>
          <a:ln>
            <a:noFill/>
          </a:ln>
        </p:spPr>
      </p:pic>
      <p:sp>
        <p:nvSpPr>
          <p:cNvPr id="2738" name="Google Shape;2738;p307"/>
          <p:cNvSpPr txBox="1"/>
          <p:nvPr/>
        </p:nvSpPr>
        <p:spPr>
          <a:xfrm>
            <a:off x="1288125" y="3548275"/>
            <a:ext cx="6445200" cy="69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a:latin typeface="Roboto"/>
                <a:ea typeface="Roboto"/>
                <a:cs typeface="Roboto"/>
                <a:sym typeface="Roboto"/>
              </a:rPr>
              <a:t>Meta-RL, containing two optimization loops. The outer loop samples a new environment in every iteration and adjusts parameters that determine the agent’s behavior. In the inner loop, the agent interacts with the environment and optimizes for the maximal reward.</a:t>
            </a:r>
            <a:endParaRPr sz="11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30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Reinforcement Learning </a:t>
            </a:r>
            <a:endParaRPr/>
          </a:p>
        </p:txBody>
      </p:sp>
      <p:pic>
        <p:nvPicPr>
          <p:cNvPr id="2745" name="Google Shape;2745;p308"/>
          <p:cNvPicPr preferRelativeResize="0"/>
          <p:nvPr/>
        </p:nvPicPr>
        <p:blipFill rotWithShape="1">
          <a:blip r:embed="rId3">
            <a:alphaModFix/>
          </a:blip>
          <a:srcRect t="6296"/>
          <a:stretch/>
        </p:blipFill>
        <p:spPr>
          <a:xfrm>
            <a:off x="316175" y="626075"/>
            <a:ext cx="8738300" cy="403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8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Multi-task Learning </a:t>
            </a:r>
            <a:endParaRPr/>
          </a:p>
        </p:txBody>
      </p:sp>
      <p:pic>
        <p:nvPicPr>
          <p:cNvPr id="2555" name="Google Shape;2555;p282"/>
          <p:cNvPicPr preferRelativeResize="0"/>
          <p:nvPr/>
        </p:nvPicPr>
        <p:blipFill rotWithShape="1">
          <a:blip r:embed="rId3">
            <a:alphaModFix/>
          </a:blip>
          <a:srcRect l="25275" t="30613" r="20133" b="9560"/>
          <a:stretch/>
        </p:blipFill>
        <p:spPr>
          <a:xfrm>
            <a:off x="2006599" y="970050"/>
            <a:ext cx="5716198" cy="3523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309"/>
          <p:cNvSpPr txBox="1">
            <a:spLocks noGrp="1"/>
          </p:cNvSpPr>
          <p:nvPr>
            <p:ph type="title"/>
          </p:nvPr>
        </p:nvSpPr>
        <p:spPr>
          <a:xfrm>
            <a:off x="3410727" y="3472800"/>
            <a:ext cx="5672400" cy="482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Personalizing Dialogue Agents via Meta-Learning </a:t>
            </a:r>
            <a:endParaRPr/>
          </a:p>
        </p:txBody>
      </p:sp>
      <p:sp>
        <p:nvSpPr>
          <p:cNvPr id="2752" name="Google Shape;2752;p309"/>
          <p:cNvSpPr txBox="1"/>
          <p:nvPr/>
        </p:nvSpPr>
        <p:spPr>
          <a:xfrm>
            <a:off x="2936226" y="4018550"/>
            <a:ext cx="62079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  Zhaojiang Lin , Andrea Madotto , Chien-Sheng Wu, Pascale Fung,ACL 2019</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31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Problem </a:t>
            </a:r>
            <a:endParaRPr/>
          </a:p>
        </p:txBody>
      </p:sp>
      <p:sp>
        <p:nvSpPr>
          <p:cNvPr id="2759" name="Google Shape;2759;p310"/>
          <p:cNvSpPr txBox="1"/>
          <p:nvPr/>
        </p:nvSpPr>
        <p:spPr>
          <a:xfrm>
            <a:off x="625500" y="1233570"/>
            <a:ext cx="7638300" cy="20394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Existing personalized dialogue models use human-designed persona descriptions to improve dialogue consistency</a:t>
            </a:r>
            <a:endParaRPr sz="1600"/>
          </a:p>
          <a:p>
            <a:pPr marL="215900" marR="0" lvl="0" indent="-114300" algn="l" rtl="0">
              <a:spcBef>
                <a:spcPts val="0"/>
              </a:spcBef>
              <a:spcAft>
                <a:spcPts val="0"/>
              </a:spcAft>
              <a:buClr>
                <a:schemeClr val="dk1"/>
              </a:buClr>
              <a:buSzPts val="1500"/>
              <a:buFont typeface="Arial"/>
              <a:buNone/>
            </a:pPr>
            <a:endParaRPr sz="16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Collecting such descriptions from existing dialogues is expensive and requires hand-crafted feature designs.</a:t>
            </a:r>
            <a:endParaRPr sz="1600"/>
          </a:p>
          <a:p>
            <a:pPr marL="215900" marR="0" lvl="0" indent="-114300" algn="l" rtl="0">
              <a:spcBef>
                <a:spcPts val="0"/>
              </a:spcBef>
              <a:spcAft>
                <a:spcPts val="0"/>
              </a:spcAft>
              <a:buClr>
                <a:schemeClr val="dk1"/>
              </a:buClr>
              <a:buSzPts val="1500"/>
              <a:buFont typeface="Arial"/>
              <a:buNone/>
            </a:pPr>
            <a:endParaRPr sz="16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So, they proposed an algorithm that will help the model adopt new personalities without any persona description.</a:t>
            </a:r>
            <a:endParaRPr sz="16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31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sz="2400" b="1"/>
              <a:t>Personalized dialogue learning :</a:t>
            </a:r>
            <a:endParaRPr sz="2400" b="1"/>
          </a:p>
        </p:txBody>
      </p:sp>
      <p:sp>
        <p:nvSpPr>
          <p:cNvPr id="2766" name="Google Shape;2766;p311"/>
          <p:cNvSpPr txBox="1"/>
          <p:nvPr/>
        </p:nvSpPr>
        <p:spPr>
          <a:xfrm>
            <a:off x="1075083" y="731354"/>
            <a:ext cx="7424400" cy="346200"/>
          </a:xfrm>
          <a:prstGeom prst="rect">
            <a:avLst/>
          </a:prstGeom>
          <a:noFill/>
          <a:ln>
            <a:noFill/>
          </a:ln>
        </p:spPr>
        <p:txBody>
          <a:bodyPr spcFirstLastPara="1" wrap="square" lIns="68575" tIns="34275" rIns="68575" bIns="34275" anchor="t" anchorCtr="0">
            <a:spAutoFit/>
          </a:bodyPr>
          <a:lstStyle/>
          <a:p>
            <a:pPr marL="254000" marR="0" lvl="0" indent="-254000" algn="l" rtl="0">
              <a:spcBef>
                <a:spcPts val="0"/>
              </a:spcBef>
              <a:spcAft>
                <a:spcPts val="0"/>
              </a:spcAft>
              <a:buClr>
                <a:schemeClr val="dk1"/>
              </a:buClr>
              <a:buSzPts val="1800"/>
              <a:buFont typeface="Noto Sans Symbols"/>
              <a:buChar char="⮚"/>
            </a:pPr>
            <a:r>
              <a:rPr lang="en-US" sz="1800" b="1">
                <a:solidFill>
                  <a:schemeClr val="dk1"/>
                </a:solidFill>
                <a:latin typeface="Calibri"/>
                <a:ea typeface="Calibri"/>
                <a:cs typeface="Calibri"/>
                <a:sym typeface="Calibri"/>
              </a:rPr>
              <a:t>Persona-conditioned dialogue :</a:t>
            </a:r>
            <a:endParaRPr sz="1100"/>
          </a:p>
        </p:txBody>
      </p:sp>
      <p:sp>
        <p:nvSpPr>
          <p:cNvPr id="2767" name="Google Shape;2767;p311"/>
          <p:cNvSpPr txBox="1"/>
          <p:nvPr/>
        </p:nvSpPr>
        <p:spPr>
          <a:xfrm>
            <a:off x="1451527" y="1250278"/>
            <a:ext cx="6671700" cy="531000"/>
          </a:xfrm>
          <a:prstGeom prst="rect">
            <a:avLst/>
          </a:prstGeom>
          <a:noFill/>
          <a:ln>
            <a:noFill/>
          </a:ln>
        </p:spPr>
        <p:txBody>
          <a:bodyPr spcFirstLastPara="1" wrap="square" lIns="68575" tIns="34275" rIns="68575" bIns="34275" anchor="t" anchorCtr="0">
            <a:spAutoFit/>
          </a:bodyPr>
          <a:lstStyle/>
          <a:p>
            <a:pPr marL="254000" marR="0" lvl="0" indent="-2476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 personalized dialogue model f</a:t>
            </a:r>
            <a:r>
              <a:rPr lang="en-US" sz="1100">
                <a:solidFill>
                  <a:schemeClr val="dk1"/>
                </a:solidFill>
                <a:latin typeface="Calibri"/>
                <a:ea typeface="Calibri"/>
                <a:cs typeface="Calibri"/>
                <a:sym typeface="Calibri"/>
              </a:rPr>
              <a:t>θ</a:t>
            </a:r>
            <a:r>
              <a:rPr lang="en-US" sz="1500">
                <a:solidFill>
                  <a:schemeClr val="dk1"/>
                </a:solidFill>
                <a:latin typeface="Calibri"/>
                <a:ea typeface="Calibri"/>
                <a:cs typeface="Calibri"/>
                <a:sym typeface="Calibri"/>
              </a:rPr>
              <a:t> is trained to produce a response Y = u</a:t>
            </a:r>
            <a:r>
              <a:rPr lang="en-US" sz="1200">
                <a:solidFill>
                  <a:schemeClr val="dk1"/>
                </a:solidFill>
                <a:latin typeface="Calibri"/>
                <a:ea typeface="Calibri"/>
                <a:cs typeface="Calibri"/>
                <a:sym typeface="Calibri"/>
              </a:rPr>
              <a:t>t</a:t>
            </a:r>
            <a:r>
              <a:rPr lang="en-US" sz="1500">
                <a:solidFill>
                  <a:schemeClr val="dk1"/>
                </a:solidFill>
                <a:latin typeface="Calibri"/>
                <a:ea typeface="Calibri"/>
                <a:cs typeface="Calibri"/>
                <a:sym typeface="Calibri"/>
              </a:rPr>
              <a:t> conditioned on previous utterances X = {u</a:t>
            </a:r>
            <a:r>
              <a:rPr lang="en-US" sz="900">
                <a:solidFill>
                  <a:schemeClr val="dk1"/>
                </a:solidFill>
                <a:latin typeface="Calibri"/>
                <a:ea typeface="Calibri"/>
                <a:cs typeface="Calibri"/>
                <a:sym typeface="Calibri"/>
              </a:rPr>
              <a:t>1</a:t>
            </a:r>
            <a:r>
              <a:rPr lang="en-US" sz="1500">
                <a:solidFill>
                  <a:schemeClr val="dk1"/>
                </a:solidFill>
                <a:latin typeface="Calibri"/>
                <a:ea typeface="Calibri"/>
                <a:cs typeface="Calibri"/>
                <a:sym typeface="Calibri"/>
              </a:rPr>
              <a:t>, . . . , u</a:t>
            </a:r>
            <a:r>
              <a:rPr lang="en-US" sz="1100">
                <a:solidFill>
                  <a:schemeClr val="dk1"/>
                </a:solidFill>
                <a:latin typeface="Calibri"/>
                <a:ea typeface="Calibri"/>
                <a:cs typeface="Calibri"/>
                <a:sym typeface="Calibri"/>
              </a:rPr>
              <a:t>t−1</a:t>
            </a:r>
            <a:r>
              <a:rPr lang="en-US" sz="1500">
                <a:solidFill>
                  <a:schemeClr val="dk1"/>
                </a:solidFill>
                <a:latin typeface="Calibri"/>
                <a:ea typeface="Calibri"/>
                <a:cs typeface="Calibri"/>
                <a:sym typeface="Calibri"/>
              </a:rPr>
              <a:t>} and persona sentences P</a:t>
            </a:r>
            <a:endParaRPr sz="1500">
              <a:solidFill>
                <a:schemeClr val="dk1"/>
              </a:solidFill>
              <a:latin typeface="Calibri"/>
              <a:ea typeface="Calibri"/>
              <a:cs typeface="Calibri"/>
              <a:sym typeface="Calibri"/>
            </a:endParaRPr>
          </a:p>
        </p:txBody>
      </p:sp>
      <p:grpSp>
        <p:nvGrpSpPr>
          <p:cNvPr id="2768" name="Google Shape;2768;p311"/>
          <p:cNvGrpSpPr/>
          <p:nvPr/>
        </p:nvGrpSpPr>
        <p:grpSpPr>
          <a:xfrm>
            <a:off x="2618132" y="1849506"/>
            <a:ext cx="4728028" cy="611325"/>
            <a:chOff x="3379303" y="3816626"/>
            <a:chExt cx="6304038" cy="815100"/>
          </a:xfrm>
        </p:grpSpPr>
        <p:sp>
          <p:nvSpPr>
            <p:cNvPr id="2769" name="Google Shape;2769;p311"/>
            <p:cNvSpPr txBox="1"/>
            <p:nvPr/>
          </p:nvSpPr>
          <p:spPr>
            <a:xfrm>
              <a:off x="3585541" y="3930134"/>
              <a:ext cx="6097800" cy="5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f</a:t>
              </a:r>
              <a:r>
                <a:rPr lang="en-US" sz="1200">
                  <a:solidFill>
                    <a:schemeClr val="dk1"/>
                  </a:solidFill>
                  <a:latin typeface="Calibri"/>
                  <a:ea typeface="Calibri"/>
                  <a:cs typeface="Calibri"/>
                  <a:sym typeface="Calibri"/>
                </a:rPr>
                <a:t>θ</a:t>
              </a:r>
              <a:r>
                <a:rPr lang="en-US" sz="2100">
                  <a:solidFill>
                    <a:schemeClr val="dk1"/>
                  </a:solidFill>
                  <a:latin typeface="Calibri"/>
                  <a:ea typeface="Calibri"/>
                  <a:cs typeface="Calibri"/>
                  <a:sym typeface="Calibri"/>
                </a:rPr>
                <a:t>(Y |X, P; θ) = p (u</a:t>
              </a:r>
              <a:r>
                <a:rPr lang="en-US" sz="1200">
                  <a:solidFill>
                    <a:schemeClr val="dk1"/>
                  </a:solidFill>
                  <a:latin typeface="Calibri"/>
                  <a:ea typeface="Calibri"/>
                  <a:cs typeface="Calibri"/>
                  <a:sym typeface="Calibri"/>
                </a:rPr>
                <a:t>t</a:t>
              </a:r>
              <a:r>
                <a:rPr lang="en-US" sz="2100">
                  <a:solidFill>
                    <a:schemeClr val="dk1"/>
                  </a:solidFill>
                  <a:latin typeface="Calibri"/>
                  <a:ea typeface="Calibri"/>
                  <a:cs typeface="Calibri"/>
                  <a:sym typeface="Calibri"/>
                </a:rPr>
                <a:t> |u</a:t>
              </a:r>
              <a:r>
                <a:rPr lang="en-US" sz="1200">
                  <a:solidFill>
                    <a:schemeClr val="dk1"/>
                  </a:solidFill>
                  <a:latin typeface="Calibri"/>
                  <a:ea typeface="Calibri"/>
                  <a:cs typeface="Calibri"/>
                  <a:sym typeface="Calibri"/>
                </a:rPr>
                <a:t>1:t−1</a:t>
              </a:r>
              <a:r>
                <a:rPr lang="en-US" sz="2100">
                  <a:solidFill>
                    <a:schemeClr val="dk1"/>
                  </a:solidFill>
                  <a:latin typeface="Calibri"/>
                  <a:ea typeface="Calibri"/>
                  <a:cs typeface="Calibri"/>
                  <a:sym typeface="Calibri"/>
                </a:rPr>
                <a:t>, p</a:t>
              </a:r>
              <a:r>
                <a:rPr lang="en-US" sz="1200">
                  <a:solidFill>
                    <a:schemeClr val="dk1"/>
                  </a:solidFill>
                  <a:latin typeface="Calibri"/>
                  <a:ea typeface="Calibri"/>
                  <a:cs typeface="Calibri"/>
                  <a:sym typeface="Calibri"/>
                </a:rPr>
                <a:t>1:m</a:t>
              </a:r>
              <a:r>
                <a:rPr lang="en-US" sz="2100">
                  <a:solidFill>
                    <a:schemeClr val="dk1"/>
                  </a:solidFill>
                  <a:latin typeface="Calibri"/>
                  <a:ea typeface="Calibri"/>
                  <a:cs typeface="Calibri"/>
                  <a:sym typeface="Calibri"/>
                </a:rPr>
                <a:t>; θ)</a:t>
              </a:r>
              <a:endParaRPr sz="2100">
                <a:solidFill>
                  <a:schemeClr val="dk1"/>
                </a:solidFill>
                <a:latin typeface="Calibri"/>
                <a:ea typeface="Calibri"/>
                <a:cs typeface="Calibri"/>
                <a:sym typeface="Calibri"/>
              </a:endParaRPr>
            </a:p>
          </p:txBody>
        </p:sp>
        <p:sp>
          <p:nvSpPr>
            <p:cNvPr id="2770" name="Google Shape;2770;p311"/>
            <p:cNvSpPr/>
            <p:nvPr/>
          </p:nvSpPr>
          <p:spPr>
            <a:xfrm>
              <a:off x="3379303" y="3816626"/>
              <a:ext cx="5367000" cy="815100"/>
            </a:xfrm>
            <a:prstGeom prst="rect">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771" name="Google Shape;2771;p311"/>
          <p:cNvSpPr txBox="1"/>
          <p:nvPr/>
        </p:nvSpPr>
        <p:spPr>
          <a:xfrm>
            <a:off x="1075083" y="2614208"/>
            <a:ext cx="7424400" cy="346200"/>
          </a:xfrm>
          <a:prstGeom prst="rect">
            <a:avLst/>
          </a:prstGeom>
          <a:noFill/>
          <a:ln>
            <a:noFill/>
          </a:ln>
        </p:spPr>
        <p:txBody>
          <a:bodyPr spcFirstLastPara="1" wrap="square" lIns="68575" tIns="34275" rIns="68575" bIns="34275" anchor="t" anchorCtr="0">
            <a:spAutoFit/>
          </a:bodyPr>
          <a:lstStyle/>
          <a:p>
            <a:pPr marL="254000" marR="0" lvl="0" indent="-254000" algn="l" rtl="0">
              <a:spcBef>
                <a:spcPts val="0"/>
              </a:spcBef>
              <a:spcAft>
                <a:spcPts val="0"/>
              </a:spcAft>
              <a:buClr>
                <a:schemeClr val="dk1"/>
              </a:buClr>
              <a:buSzPts val="1800"/>
              <a:buFont typeface="Noto Sans Symbols"/>
              <a:buChar char="⮚"/>
            </a:pPr>
            <a:r>
              <a:rPr lang="en-US" sz="1800" b="1">
                <a:solidFill>
                  <a:schemeClr val="dk1"/>
                </a:solidFill>
                <a:latin typeface="Calibri"/>
                <a:ea typeface="Calibri"/>
                <a:cs typeface="Calibri"/>
                <a:sym typeface="Calibri"/>
              </a:rPr>
              <a:t>Persona-agnostic dialogue :</a:t>
            </a:r>
            <a:endParaRPr sz="1100"/>
          </a:p>
        </p:txBody>
      </p:sp>
      <p:sp>
        <p:nvSpPr>
          <p:cNvPr id="2772" name="Google Shape;2772;p311"/>
          <p:cNvSpPr txBox="1"/>
          <p:nvPr/>
        </p:nvSpPr>
        <p:spPr>
          <a:xfrm>
            <a:off x="1451527" y="3133131"/>
            <a:ext cx="7234500" cy="762000"/>
          </a:xfrm>
          <a:prstGeom prst="rect">
            <a:avLst/>
          </a:prstGeom>
          <a:noFill/>
          <a:ln>
            <a:noFill/>
          </a:ln>
        </p:spPr>
        <p:txBody>
          <a:bodyPr spcFirstLastPara="1" wrap="square" lIns="68575" tIns="34275" rIns="68575" bIns="34275" anchor="t" anchorCtr="0">
            <a:spAutoFit/>
          </a:bodyPr>
          <a:lstStyle/>
          <a:p>
            <a:pPr marL="254000" marR="0" lvl="0" indent="-2476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Instead of conditioning the response on the persona sentences, we can first adapt θ to the set of dialogue made by a persona P and then we only use the dialogue history to condition our response.</a:t>
            </a:r>
            <a:endParaRPr sz="1500">
              <a:solidFill>
                <a:schemeClr val="dk1"/>
              </a:solidFill>
              <a:latin typeface="Calibri"/>
              <a:ea typeface="Calibri"/>
              <a:cs typeface="Calibri"/>
              <a:sym typeface="Calibri"/>
            </a:endParaRPr>
          </a:p>
        </p:txBody>
      </p:sp>
      <p:grpSp>
        <p:nvGrpSpPr>
          <p:cNvPr id="2773" name="Google Shape;2773;p311"/>
          <p:cNvGrpSpPr/>
          <p:nvPr/>
        </p:nvGrpSpPr>
        <p:grpSpPr>
          <a:xfrm>
            <a:off x="2695471" y="3997367"/>
            <a:ext cx="4728028" cy="611325"/>
            <a:chOff x="3379303" y="3816626"/>
            <a:chExt cx="6304038" cy="815100"/>
          </a:xfrm>
        </p:grpSpPr>
        <p:sp>
          <p:nvSpPr>
            <p:cNvPr id="2774" name="Google Shape;2774;p311"/>
            <p:cNvSpPr txBox="1"/>
            <p:nvPr/>
          </p:nvSpPr>
          <p:spPr>
            <a:xfrm>
              <a:off x="3585541" y="3930134"/>
              <a:ext cx="6097800" cy="5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f</a:t>
              </a:r>
              <a:r>
                <a:rPr lang="en-US" sz="1200">
                  <a:solidFill>
                    <a:schemeClr val="dk1"/>
                  </a:solidFill>
                  <a:latin typeface="Calibri"/>
                  <a:ea typeface="Calibri"/>
                  <a:cs typeface="Calibri"/>
                  <a:sym typeface="Calibri"/>
                </a:rPr>
                <a:t>θ</a:t>
              </a:r>
              <a:r>
                <a:rPr lang="en-US" sz="2100">
                  <a:solidFill>
                    <a:schemeClr val="dk1"/>
                  </a:solidFill>
                  <a:latin typeface="Calibri"/>
                  <a:ea typeface="Calibri"/>
                  <a:cs typeface="Calibri"/>
                  <a:sym typeface="Calibri"/>
                </a:rPr>
                <a:t>(Y |X; θ) = p (u</a:t>
              </a:r>
              <a:r>
                <a:rPr lang="en-US" sz="1200">
                  <a:solidFill>
                    <a:schemeClr val="dk1"/>
                  </a:solidFill>
                  <a:latin typeface="Calibri"/>
                  <a:ea typeface="Calibri"/>
                  <a:cs typeface="Calibri"/>
                  <a:sym typeface="Calibri"/>
                </a:rPr>
                <a:t>t</a:t>
              </a:r>
              <a:r>
                <a:rPr lang="en-US" sz="2100">
                  <a:solidFill>
                    <a:schemeClr val="dk1"/>
                  </a:solidFill>
                  <a:latin typeface="Calibri"/>
                  <a:ea typeface="Calibri"/>
                  <a:cs typeface="Calibri"/>
                  <a:sym typeface="Calibri"/>
                </a:rPr>
                <a:t> |u</a:t>
              </a:r>
              <a:r>
                <a:rPr lang="en-US" sz="1200">
                  <a:solidFill>
                    <a:schemeClr val="dk1"/>
                  </a:solidFill>
                  <a:latin typeface="Calibri"/>
                  <a:ea typeface="Calibri"/>
                  <a:cs typeface="Calibri"/>
                  <a:sym typeface="Calibri"/>
                </a:rPr>
                <a:t>1:t−1</a:t>
              </a:r>
              <a:r>
                <a:rPr lang="en-US" sz="2100">
                  <a:solidFill>
                    <a:schemeClr val="dk1"/>
                  </a:solidFill>
                  <a:latin typeface="Calibri"/>
                  <a:ea typeface="Calibri"/>
                  <a:cs typeface="Calibri"/>
                  <a:sym typeface="Calibri"/>
                </a:rPr>
                <a:t>; θ)</a:t>
              </a:r>
              <a:endParaRPr sz="2100">
                <a:solidFill>
                  <a:schemeClr val="dk1"/>
                </a:solidFill>
                <a:latin typeface="Calibri"/>
                <a:ea typeface="Calibri"/>
                <a:cs typeface="Calibri"/>
                <a:sym typeface="Calibri"/>
              </a:endParaRPr>
            </a:p>
          </p:txBody>
        </p:sp>
        <p:sp>
          <p:nvSpPr>
            <p:cNvPr id="2775" name="Google Shape;2775;p311"/>
            <p:cNvSpPr/>
            <p:nvPr/>
          </p:nvSpPr>
          <p:spPr>
            <a:xfrm>
              <a:off x="3379303" y="3816626"/>
              <a:ext cx="5367000" cy="815100"/>
            </a:xfrm>
            <a:prstGeom prst="rect">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31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 Persona-agnostic meta-learning :</a:t>
            </a:r>
            <a:endParaRPr/>
          </a:p>
        </p:txBody>
      </p:sp>
      <p:sp>
        <p:nvSpPr>
          <p:cNvPr id="2782" name="Google Shape;2782;p312"/>
          <p:cNvSpPr txBox="1"/>
          <p:nvPr/>
        </p:nvSpPr>
        <p:spPr>
          <a:xfrm>
            <a:off x="787262" y="1378657"/>
            <a:ext cx="3937200" cy="1916400"/>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define the persona meta-dataset as D = {D</a:t>
            </a:r>
            <a:r>
              <a:rPr lang="en-US" sz="1200">
                <a:solidFill>
                  <a:schemeClr val="dk1"/>
                </a:solidFill>
                <a:latin typeface="Calibri"/>
                <a:ea typeface="Calibri"/>
                <a:cs typeface="Calibri"/>
                <a:sym typeface="Calibri"/>
              </a:rPr>
              <a:t>p1</a:t>
            </a:r>
            <a:r>
              <a:rPr lang="en-US" sz="1500">
                <a:solidFill>
                  <a:schemeClr val="dk1"/>
                </a:solidFill>
                <a:latin typeface="Calibri"/>
                <a:ea typeface="Calibri"/>
                <a:cs typeface="Calibri"/>
                <a:sym typeface="Calibri"/>
              </a:rPr>
              <a:t> , . . . , D</a:t>
            </a:r>
            <a:r>
              <a:rPr lang="en-US" sz="1200">
                <a:solidFill>
                  <a:schemeClr val="dk1"/>
                </a:solidFill>
                <a:latin typeface="Calibri"/>
                <a:ea typeface="Calibri"/>
                <a:cs typeface="Calibri"/>
                <a:sym typeface="Calibri"/>
              </a:rPr>
              <a:t>pz</a:t>
            </a:r>
            <a:r>
              <a:rPr lang="en-US" sz="1500">
                <a:solidFill>
                  <a:schemeClr val="dk1"/>
                </a:solidFill>
                <a:latin typeface="Calibri"/>
                <a:ea typeface="Calibri"/>
                <a:cs typeface="Calibri"/>
                <a:sym typeface="Calibri"/>
              </a:rPr>
              <a:t> }, where z is the number of persona.</a:t>
            </a:r>
            <a:endParaRPr sz="1100"/>
          </a:p>
          <a:p>
            <a:pPr marL="215900" marR="0" lvl="0" indent="-114300" algn="l" rtl="0">
              <a:spcBef>
                <a:spcPts val="0"/>
              </a:spcBef>
              <a:spcAft>
                <a:spcPts val="0"/>
              </a:spcAft>
              <a:buClr>
                <a:schemeClr val="dk1"/>
              </a:buClr>
              <a:buSzPts val="1500"/>
              <a:buFont typeface="Arial"/>
              <a:buNone/>
            </a:pPr>
            <a:endParaRPr sz="1500">
              <a:solidFill>
                <a:schemeClr val="dk1"/>
              </a:solidFill>
              <a:latin typeface="Calibri"/>
              <a:ea typeface="Calibri"/>
              <a:cs typeface="Calibri"/>
              <a:sym typeface="Calibri"/>
            </a:endParaRPr>
          </a:p>
          <a:p>
            <a:pPr marL="215900" marR="0" lvl="0" indent="-2095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Before training, D is split into D</a:t>
            </a:r>
            <a:r>
              <a:rPr lang="en-US" sz="1100">
                <a:solidFill>
                  <a:schemeClr val="dk1"/>
                </a:solidFill>
                <a:latin typeface="Calibri"/>
                <a:ea typeface="Calibri"/>
                <a:cs typeface="Calibri"/>
                <a:sym typeface="Calibri"/>
              </a:rPr>
              <a:t>train</a:t>
            </a:r>
            <a:r>
              <a:rPr lang="en-US" sz="1500">
                <a:solidFill>
                  <a:schemeClr val="dk1"/>
                </a:solidFill>
                <a:latin typeface="Calibri"/>
                <a:ea typeface="Calibri"/>
                <a:cs typeface="Calibri"/>
                <a:sym typeface="Calibri"/>
              </a:rPr>
              <a:t>, D</a:t>
            </a:r>
            <a:r>
              <a:rPr lang="en-US" sz="1200">
                <a:solidFill>
                  <a:schemeClr val="dk1"/>
                </a:solidFill>
                <a:latin typeface="Calibri"/>
                <a:ea typeface="Calibri"/>
                <a:cs typeface="Calibri"/>
                <a:sym typeface="Calibri"/>
              </a:rPr>
              <a:t>valid</a:t>
            </a:r>
            <a:r>
              <a:rPr lang="en-US" sz="1500">
                <a:solidFill>
                  <a:schemeClr val="dk1"/>
                </a:solidFill>
                <a:latin typeface="Calibri"/>
                <a:ea typeface="Calibri"/>
                <a:cs typeface="Calibri"/>
                <a:sym typeface="Calibri"/>
              </a:rPr>
              <a:t>, D</a:t>
            </a:r>
            <a:r>
              <a:rPr lang="en-US" sz="1200">
                <a:solidFill>
                  <a:schemeClr val="dk1"/>
                </a:solidFill>
                <a:latin typeface="Calibri"/>
                <a:ea typeface="Calibri"/>
                <a:cs typeface="Calibri"/>
                <a:sym typeface="Calibri"/>
              </a:rPr>
              <a:t>test  </a:t>
            </a:r>
            <a:r>
              <a:rPr lang="en-US" sz="1500">
                <a:solidFill>
                  <a:schemeClr val="dk1"/>
                </a:solidFill>
                <a:latin typeface="Calibri"/>
                <a:ea typeface="Calibri"/>
                <a:cs typeface="Calibri"/>
                <a:sym typeface="Calibri"/>
              </a:rPr>
              <a:t>.</a:t>
            </a:r>
            <a:endParaRPr sz="1100"/>
          </a:p>
          <a:p>
            <a:pPr marL="215900" marR="0" lvl="0" indent="-114300" algn="l" rtl="0">
              <a:spcBef>
                <a:spcPts val="0"/>
              </a:spcBef>
              <a:spcAft>
                <a:spcPts val="0"/>
              </a:spcAft>
              <a:buClr>
                <a:schemeClr val="dk1"/>
              </a:buClr>
              <a:buSzPts val="1500"/>
              <a:buFont typeface="Arial"/>
              <a:buNone/>
            </a:pPr>
            <a:endParaRPr sz="1500">
              <a:solidFill>
                <a:schemeClr val="dk1"/>
              </a:solidFill>
              <a:latin typeface="Calibri"/>
              <a:ea typeface="Calibri"/>
              <a:cs typeface="Calibri"/>
              <a:sym typeface="Calibri"/>
            </a:endParaRPr>
          </a:p>
          <a:p>
            <a:pPr marL="215900" marR="0" lvl="0" indent="-2095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Then we follow this algorithm, shown at the right.</a:t>
            </a:r>
            <a:endParaRPr sz="1500">
              <a:solidFill>
                <a:schemeClr val="dk1"/>
              </a:solidFill>
              <a:latin typeface="Calibri"/>
              <a:ea typeface="Calibri"/>
              <a:cs typeface="Calibri"/>
              <a:sym typeface="Calibri"/>
            </a:endParaRPr>
          </a:p>
        </p:txBody>
      </p:sp>
      <p:pic>
        <p:nvPicPr>
          <p:cNvPr id="2783" name="Google Shape;2783;p312"/>
          <p:cNvPicPr preferRelativeResize="0"/>
          <p:nvPr/>
        </p:nvPicPr>
        <p:blipFill rotWithShape="1">
          <a:blip r:embed="rId3">
            <a:alphaModFix/>
          </a:blip>
          <a:srcRect/>
          <a:stretch/>
        </p:blipFill>
        <p:spPr>
          <a:xfrm>
            <a:off x="5099454" y="914343"/>
            <a:ext cx="3429297" cy="3212108"/>
          </a:xfrm>
          <a:prstGeom prst="rect">
            <a:avLst/>
          </a:prstGeom>
          <a:noFill/>
          <a:ln>
            <a:noFill/>
          </a:ln>
        </p:spPr>
      </p:pic>
      <p:cxnSp>
        <p:nvCxnSpPr>
          <p:cNvPr id="2784" name="Google Shape;2784;p312"/>
          <p:cNvCxnSpPr/>
          <p:nvPr/>
        </p:nvCxnSpPr>
        <p:spPr>
          <a:xfrm>
            <a:off x="4851124" y="914343"/>
            <a:ext cx="0" cy="338010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31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Towards Building An User adaptive Persuasive Multimodal Dialogue System </a:t>
            </a:r>
            <a:endParaRPr/>
          </a:p>
        </p:txBody>
      </p:sp>
      <p:sp>
        <p:nvSpPr>
          <p:cNvPr id="2791" name="Google Shape;2791;p313"/>
          <p:cNvSpPr txBox="1"/>
          <p:nvPr/>
        </p:nvSpPr>
        <p:spPr>
          <a:xfrm>
            <a:off x="288300" y="818975"/>
            <a:ext cx="8777700" cy="41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980000"/>
                </a:solidFill>
                <a:latin typeface="Roboto"/>
                <a:ea typeface="Roboto"/>
                <a:cs typeface="Roboto"/>
                <a:sym typeface="Roboto"/>
              </a:rPr>
              <a:t>Problem :  </a:t>
            </a:r>
            <a:r>
              <a:rPr lang="en-US">
                <a:latin typeface="Roboto"/>
                <a:ea typeface="Roboto"/>
                <a:cs typeface="Roboto"/>
                <a:sym typeface="Roboto"/>
              </a:rPr>
              <a:t>Persuasion is a very subjective concern that largely depends on persuadee's personality and persuasion target ;  </a:t>
            </a:r>
            <a:endParaRPr>
              <a:latin typeface="Roboto"/>
              <a:ea typeface="Roboto"/>
              <a:cs typeface="Roboto"/>
              <a:sym typeface="Roboto"/>
            </a:endParaRPr>
          </a:p>
          <a:p>
            <a:pPr marL="914400" lvl="0" indent="457200" algn="l" rtl="0">
              <a:spcBef>
                <a:spcPts val="0"/>
              </a:spcBef>
              <a:spcAft>
                <a:spcPts val="0"/>
              </a:spcAft>
              <a:buNone/>
            </a:pPr>
            <a:endParaRPr>
              <a:latin typeface="Roboto"/>
              <a:ea typeface="Roboto"/>
              <a:cs typeface="Roboto"/>
              <a:sym typeface="Roboto"/>
            </a:endParaRPr>
          </a:p>
          <a:p>
            <a:pPr marL="914400" lvl="0" indent="457200" algn="l" rtl="0">
              <a:spcBef>
                <a:spcPts val="0"/>
              </a:spcBef>
              <a:spcAft>
                <a:spcPts val="0"/>
              </a:spcAft>
              <a:buNone/>
            </a:pPr>
            <a:r>
              <a:rPr lang="en-US">
                <a:latin typeface="Roboto"/>
                <a:ea typeface="Roboto"/>
                <a:cs typeface="Roboto"/>
                <a:sym typeface="Roboto"/>
              </a:rPr>
              <a:t>A person ⇒ Context 1 ⇒ T ⇒ ✔ ; Same person ⇒ Context 2 ⇒ T ⇒ ✘   </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endParaRPr b="1">
              <a:solidFill>
                <a:srgbClr val="0000FF"/>
              </a:solidFill>
              <a:latin typeface="Roboto"/>
              <a:ea typeface="Roboto"/>
              <a:cs typeface="Roboto"/>
              <a:sym typeface="Roboto"/>
            </a:endParaRPr>
          </a:p>
        </p:txBody>
      </p:sp>
      <p:pic>
        <p:nvPicPr>
          <p:cNvPr id="2792" name="Google Shape;2792;p313"/>
          <p:cNvPicPr preferRelativeResize="0"/>
          <p:nvPr/>
        </p:nvPicPr>
        <p:blipFill>
          <a:blip r:embed="rId3">
            <a:alphaModFix/>
          </a:blip>
          <a:stretch>
            <a:fillRect/>
          </a:stretch>
        </p:blipFill>
        <p:spPr>
          <a:xfrm>
            <a:off x="4148550" y="1821850"/>
            <a:ext cx="4995451" cy="3168300"/>
          </a:xfrm>
          <a:prstGeom prst="rect">
            <a:avLst/>
          </a:prstGeom>
          <a:noFill/>
          <a:ln>
            <a:noFill/>
          </a:ln>
        </p:spPr>
      </p:pic>
      <p:sp>
        <p:nvSpPr>
          <p:cNvPr id="2793" name="Google Shape;2793;p313"/>
          <p:cNvSpPr txBox="1"/>
          <p:nvPr/>
        </p:nvSpPr>
        <p:spPr>
          <a:xfrm>
            <a:off x="516900" y="1821850"/>
            <a:ext cx="3573900" cy="31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9900FF"/>
                </a:solidFill>
                <a:latin typeface="Roboto"/>
                <a:ea typeface="Roboto"/>
                <a:cs typeface="Roboto"/>
                <a:sym typeface="Roboto"/>
              </a:rPr>
              <a:t>Idea : </a:t>
            </a:r>
            <a:r>
              <a:rPr lang="en-US" b="1">
                <a:latin typeface="Roboto"/>
                <a:ea typeface="Roboto"/>
                <a:cs typeface="Roboto"/>
                <a:sym typeface="Roboto"/>
              </a:rPr>
              <a:t> </a:t>
            </a:r>
            <a:endParaRPr>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US" sz="1300">
                <a:latin typeface="Roboto"/>
                <a:ea typeface="Roboto"/>
                <a:cs typeface="Roboto"/>
                <a:sym typeface="Roboto"/>
              </a:rPr>
              <a:t>Personalized [Context guided Personality aware] Persuasion </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US" b="1">
                <a:solidFill>
                  <a:srgbClr val="0000FF"/>
                </a:solidFill>
                <a:latin typeface="Roboto"/>
                <a:ea typeface="Roboto"/>
                <a:cs typeface="Roboto"/>
                <a:sym typeface="Roboto"/>
              </a:rPr>
              <a:t>Contribution : </a:t>
            </a:r>
            <a:endParaRPr b="1">
              <a:solidFill>
                <a:srgbClr val="0000FF"/>
              </a:solidFill>
              <a:latin typeface="Roboto"/>
              <a:ea typeface="Roboto"/>
              <a:cs typeface="Roboto"/>
              <a:sym typeface="Roboto"/>
            </a:endParaRPr>
          </a:p>
          <a:p>
            <a:pPr marL="0" lvl="0" indent="0" algn="l" rtl="0">
              <a:spcBef>
                <a:spcPts val="0"/>
              </a:spcBef>
              <a:spcAft>
                <a:spcPts val="0"/>
              </a:spcAft>
              <a:buNone/>
            </a:pPr>
            <a:endParaRPr sz="500" b="1">
              <a:solidFill>
                <a:srgbClr val="0000FF"/>
              </a:solidFill>
              <a:latin typeface="Roboto"/>
              <a:ea typeface="Roboto"/>
              <a:cs typeface="Roboto"/>
              <a:sym typeface="Roboto"/>
            </a:endParaRPr>
          </a:p>
          <a:p>
            <a:pPr marL="457200" lvl="0" indent="0" algn="just" rtl="0">
              <a:spcBef>
                <a:spcPts val="0"/>
              </a:spcBef>
              <a:spcAft>
                <a:spcPts val="0"/>
              </a:spcAft>
              <a:buNone/>
            </a:pPr>
            <a:endParaRPr sz="300">
              <a:latin typeface="Roboto"/>
              <a:ea typeface="Roboto"/>
              <a:cs typeface="Roboto"/>
              <a:sym typeface="Roboto"/>
            </a:endParaRPr>
          </a:p>
          <a:p>
            <a:pPr marL="457200" lvl="0" indent="0" algn="just" rtl="0">
              <a:spcBef>
                <a:spcPts val="0"/>
              </a:spcBef>
              <a:spcAft>
                <a:spcPts val="0"/>
              </a:spcAft>
              <a:buNone/>
            </a:pPr>
            <a:endParaRPr sz="300">
              <a:latin typeface="Roboto"/>
              <a:ea typeface="Roboto"/>
              <a:cs typeface="Roboto"/>
              <a:sym typeface="Roboto"/>
            </a:endParaRPr>
          </a:p>
          <a:p>
            <a:pPr marL="457200" lvl="0" indent="-311150" algn="just" rtl="0">
              <a:spcBef>
                <a:spcPts val="0"/>
              </a:spcBef>
              <a:spcAft>
                <a:spcPts val="0"/>
              </a:spcAft>
              <a:buSzPts val="1300"/>
              <a:buFont typeface="Roboto"/>
              <a:buChar char="●"/>
            </a:pPr>
            <a:r>
              <a:rPr lang="en-US" sz="1300">
                <a:latin typeface="Roboto"/>
                <a:ea typeface="Roboto"/>
                <a:cs typeface="Roboto"/>
                <a:sym typeface="Roboto"/>
              </a:rPr>
              <a:t>Personalized persuasive dialogue corpus</a:t>
            </a:r>
            <a:endParaRPr sz="1300">
              <a:latin typeface="Roboto"/>
              <a:ea typeface="Roboto"/>
              <a:cs typeface="Roboto"/>
              <a:sym typeface="Roboto"/>
            </a:endParaRPr>
          </a:p>
          <a:p>
            <a:pPr marL="457200" lvl="0" indent="-311150" algn="just" rtl="0">
              <a:spcBef>
                <a:spcPts val="0"/>
              </a:spcBef>
              <a:spcAft>
                <a:spcPts val="0"/>
              </a:spcAft>
              <a:buSzPts val="1300"/>
              <a:buFont typeface="Roboto"/>
              <a:buChar char="●"/>
            </a:pPr>
            <a:r>
              <a:rPr lang="en-US" sz="1300">
                <a:latin typeface="Roboto"/>
                <a:ea typeface="Roboto"/>
                <a:cs typeface="Roboto"/>
                <a:sym typeface="Roboto"/>
              </a:rPr>
              <a:t>Persona conditioned Persuasive Dialogue Generation framework</a:t>
            </a:r>
            <a:endParaRPr sz="13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7"/>
        <p:cNvGrpSpPr/>
        <p:nvPr/>
      </p:nvGrpSpPr>
      <p:grpSpPr>
        <a:xfrm>
          <a:off x="0" y="0"/>
          <a:ext cx="0" cy="0"/>
          <a:chOff x="0" y="0"/>
          <a:chExt cx="0" cy="0"/>
        </a:xfrm>
      </p:grpSpPr>
      <p:sp>
        <p:nvSpPr>
          <p:cNvPr id="2798" name="Google Shape;2798;p314"/>
          <p:cNvSpPr txBox="1"/>
          <p:nvPr/>
        </p:nvSpPr>
        <p:spPr>
          <a:xfrm>
            <a:off x="514350" y="309968"/>
            <a:ext cx="51138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2100" b="1">
              <a:solidFill>
                <a:schemeClr val="dk1"/>
              </a:solidFill>
              <a:latin typeface="Calibri"/>
              <a:ea typeface="Calibri"/>
              <a:cs typeface="Calibri"/>
              <a:sym typeface="Calibri"/>
            </a:endParaRPr>
          </a:p>
        </p:txBody>
      </p:sp>
      <p:sp>
        <p:nvSpPr>
          <p:cNvPr id="2799" name="Google Shape;2799;p314"/>
          <p:cNvSpPr txBox="1"/>
          <p:nvPr/>
        </p:nvSpPr>
        <p:spPr>
          <a:xfrm>
            <a:off x="1289602" y="1736863"/>
            <a:ext cx="6693900" cy="15777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We have 5 sub-domains, i.e – </a:t>
            </a:r>
            <a:r>
              <a:rPr lang="en-US" sz="1400" b="1">
                <a:solidFill>
                  <a:schemeClr val="dk1"/>
                </a:solidFill>
                <a:latin typeface="Calibri"/>
                <a:ea typeface="Calibri"/>
                <a:cs typeface="Calibri"/>
                <a:sym typeface="Calibri"/>
              </a:rPr>
              <a:t>Phone, Tablet, Camera, Laptop, Computer</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Conversation distribution is very skewed towards the Phone domain. So performance on the domains other than Phone is a bit bad. </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We want to make a model that can easily adapt to the other domains as well.</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800" name="Google Shape;2800;p314"/>
          <p:cNvSpPr txBox="1"/>
          <p:nvPr/>
        </p:nvSpPr>
        <p:spPr>
          <a:xfrm>
            <a:off x="1036154" y="1090153"/>
            <a:ext cx="3958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Motivation :</a:t>
            </a:r>
            <a:endParaRPr sz="15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315"/>
          <p:cNvSpPr txBox="1"/>
          <p:nvPr/>
        </p:nvSpPr>
        <p:spPr>
          <a:xfrm>
            <a:off x="901976" y="922694"/>
            <a:ext cx="3958200" cy="300000"/>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1500"/>
              <a:buFont typeface="Noto Sans Symbols"/>
              <a:buChar char="⮚"/>
            </a:pPr>
            <a:r>
              <a:rPr lang="en-US" sz="1500" b="1">
                <a:solidFill>
                  <a:schemeClr val="dk1"/>
                </a:solidFill>
                <a:latin typeface="Calibri"/>
                <a:ea typeface="Calibri"/>
                <a:cs typeface="Calibri"/>
                <a:sym typeface="Calibri"/>
              </a:rPr>
              <a:t>Method :</a:t>
            </a:r>
            <a:endParaRPr sz="1500" b="1">
              <a:solidFill>
                <a:schemeClr val="dk1"/>
              </a:solidFill>
              <a:latin typeface="Calibri"/>
              <a:ea typeface="Calibri"/>
              <a:cs typeface="Calibri"/>
              <a:sym typeface="Calibri"/>
            </a:endParaRPr>
          </a:p>
        </p:txBody>
      </p:sp>
      <p:pic>
        <p:nvPicPr>
          <p:cNvPr id="2806" name="Google Shape;2806;p315"/>
          <p:cNvPicPr preferRelativeResize="0"/>
          <p:nvPr/>
        </p:nvPicPr>
        <p:blipFill rotWithShape="1">
          <a:blip r:embed="rId3">
            <a:alphaModFix/>
          </a:blip>
          <a:srcRect/>
          <a:stretch/>
        </p:blipFill>
        <p:spPr>
          <a:xfrm>
            <a:off x="1135109" y="1514467"/>
            <a:ext cx="3859305" cy="2755639"/>
          </a:xfrm>
          <a:prstGeom prst="rect">
            <a:avLst/>
          </a:prstGeom>
          <a:noFill/>
          <a:ln>
            <a:noFill/>
          </a:ln>
        </p:spPr>
      </p:pic>
      <p:grpSp>
        <p:nvGrpSpPr>
          <p:cNvPr id="2807" name="Google Shape;2807;p315"/>
          <p:cNvGrpSpPr/>
          <p:nvPr/>
        </p:nvGrpSpPr>
        <p:grpSpPr>
          <a:xfrm>
            <a:off x="5276806" y="1421195"/>
            <a:ext cx="3452625" cy="3517200"/>
            <a:chOff x="7198662" y="1155481"/>
            <a:chExt cx="4603500" cy="4689600"/>
          </a:xfrm>
        </p:grpSpPr>
        <p:sp>
          <p:nvSpPr>
            <p:cNvPr id="2808" name="Google Shape;2808;p315"/>
            <p:cNvSpPr txBox="1"/>
            <p:nvPr/>
          </p:nvSpPr>
          <p:spPr>
            <a:xfrm>
              <a:off x="7198662" y="1639821"/>
              <a:ext cx="3424500" cy="379500"/>
            </a:xfrm>
            <a:prstGeom prst="rect">
              <a:avLst/>
            </a:prstGeom>
            <a:noFill/>
            <a:ln>
              <a:noFill/>
            </a:ln>
          </p:spPr>
          <p:txBody>
            <a:bodyPr spcFirstLastPara="1" wrap="square" lIns="68575" tIns="34275" rIns="68575" bIns="34275" anchor="t" anchorCtr="0">
              <a:spAutoFit/>
            </a:bodyPr>
            <a:lstStyle/>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809" name="Google Shape;2809;p315"/>
            <p:cNvSpPr txBox="1"/>
            <p:nvPr/>
          </p:nvSpPr>
          <p:spPr>
            <a:xfrm>
              <a:off x="7198662" y="1155481"/>
              <a:ext cx="4603500" cy="46896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We merged Laptop &amp; Computer domain to form one domain ‘Laptop’.</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The main dataset gets divided into n packets, representing data for n different tasks.</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Here we have defined different tasks as conversations from different sub-domain(4 sub-domains we have).</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Then we included 3 packets into the training data(D</a:t>
              </a:r>
              <a:r>
                <a:rPr lang="en-US" sz="800">
                  <a:solidFill>
                    <a:schemeClr val="dk1"/>
                  </a:solidFill>
                  <a:latin typeface="Calibri"/>
                  <a:ea typeface="Calibri"/>
                  <a:cs typeface="Calibri"/>
                  <a:sym typeface="Calibri"/>
                </a:rPr>
                <a:t>train</a:t>
              </a:r>
              <a:r>
                <a:rPr lang="en-US" sz="1400">
                  <a:solidFill>
                    <a:schemeClr val="dk1"/>
                  </a:solidFill>
                  <a:latin typeface="Calibri"/>
                  <a:ea typeface="Calibri"/>
                  <a:cs typeface="Calibri"/>
                  <a:sym typeface="Calibri"/>
                </a:rPr>
                <a:t>) and kept the other domain’s data packet as the test data (D</a:t>
              </a:r>
              <a:r>
                <a:rPr lang="en-US" sz="900">
                  <a:solidFill>
                    <a:schemeClr val="dk1"/>
                  </a:solidFill>
                  <a:latin typeface="Calibri"/>
                  <a:ea typeface="Calibri"/>
                  <a:cs typeface="Calibri"/>
                  <a:sym typeface="Calibri"/>
                </a:rPr>
                <a:t>test</a:t>
              </a:r>
              <a:r>
                <a:rPr lang="en-US" sz="1400">
                  <a:solidFill>
                    <a:schemeClr val="dk1"/>
                  </a:solidFill>
                  <a:latin typeface="Calibri"/>
                  <a:ea typeface="Calibri"/>
                  <a:cs typeface="Calibri"/>
                  <a:sym typeface="Calibri"/>
                </a:rPr>
                <a:t>).</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pSp>
      <p:cxnSp>
        <p:nvCxnSpPr>
          <p:cNvPr id="2810" name="Google Shape;2810;p315"/>
          <p:cNvCxnSpPr/>
          <p:nvPr/>
        </p:nvCxnSpPr>
        <p:spPr>
          <a:xfrm>
            <a:off x="5150954" y="1240194"/>
            <a:ext cx="0" cy="319500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1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Results</a:t>
            </a:r>
            <a:endParaRPr/>
          </a:p>
        </p:txBody>
      </p:sp>
      <p:pic>
        <p:nvPicPr>
          <p:cNvPr id="2817" name="Google Shape;2817;p316"/>
          <p:cNvPicPr preferRelativeResize="0"/>
          <p:nvPr/>
        </p:nvPicPr>
        <p:blipFill rotWithShape="1">
          <a:blip r:embed="rId3">
            <a:alphaModFix/>
          </a:blip>
          <a:srcRect/>
          <a:stretch/>
        </p:blipFill>
        <p:spPr>
          <a:xfrm>
            <a:off x="907676" y="1163170"/>
            <a:ext cx="7328647" cy="30054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1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Conclusion </a:t>
            </a:r>
            <a:endParaRPr/>
          </a:p>
        </p:txBody>
      </p:sp>
      <p:pic>
        <p:nvPicPr>
          <p:cNvPr id="2824" name="Google Shape;2824;p317"/>
          <p:cNvPicPr preferRelativeResize="0"/>
          <p:nvPr/>
        </p:nvPicPr>
        <p:blipFill rotWithShape="1">
          <a:blip r:embed="rId3">
            <a:alphaModFix/>
          </a:blip>
          <a:srcRect l="7158" t="35860"/>
          <a:stretch/>
        </p:blipFill>
        <p:spPr>
          <a:xfrm>
            <a:off x="519900" y="1124997"/>
            <a:ext cx="8206774" cy="2212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318"/>
          <p:cNvSpPr txBox="1">
            <a:spLocks noGrp="1"/>
          </p:cNvSpPr>
          <p:nvPr>
            <p:ph type="title"/>
          </p:nvPr>
        </p:nvSpPr>
        <p:spPr>
          <a:xfrm>
            <a:off x="4273800" y="3329575"/>
            <a:ext cx="4023900" cy="482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Ethics in Reinforcement Learning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8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Learning </a:t>
            </a:r>
            <a:endParaRPr/>
          </a:p>
        </p:txBody>
      </p:sp>
      <p:pic>
        <p:nvPicPr>
          <p:cNvPr id="2562" name="Google Shape;2562;p283"/>
          <p:cNvPicPr preferRelativeResize="0"/>
          <p:nvPr/>
        </p:nvPicPr>
        <p:blipFill rotWithShape="1">
          <a:blip r:embed="rId3">
            <a:alphaModFix/>
          </a:blip>
          <a:srcRect l="6298" t="28064" r="10610" b="3064"/>
          <a:stretch/>
        </p:blipFill>
        <p:spPr>
          <a:xfrm>
            <a:off x="914800" y="1189975"/>
            <a:ext cx="6368148" cy="29691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31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sz="2200"/>
              <a:t>Ethics </a:t>
            </a:r>
            <a:endParaRPr sz="2200"/>
          </a:p>
        </p:txBody>
      </p:sp>
      <p:sp>
        <p:nvSpPr>
          <p:cNvPr id="2837" name="Google Shape;2837;p319"/>
          <p:cNvSpPr txBox="1"/>
          <p:nvPr/>
        </p:nvSpPr>
        <p:spPr>
          <a:xfrm>
            <a:off x="391200" y="782400"/>
            <a:ext cx="8418000" cy="37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0000FF"/>
                </a:solidFill>
                <a:latin typeface="Calibri"/>
                <a:ea typeface="Calibri"/>
                <a:cs typeface="Calibri"/>
                <a:sym typeface="Calibri"/>
              </a:rPr>
              <a:t>“ Ethics is a branch of philosophy that involves systemizing, defending and recommending concepts of right and wrong behaviour” </a:t>
            </a:r>
            <a:endParaRPr sz="1800">
              <a:solidFill>
                <a:srgbClr val="0000FF"/>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838" name="Google Shape;2838;p319"/>
          <p:cNvPicPr preferRelativeResize="0"/>
          <p:nvPr/>
        </p:nvPicPr>
        <p:blipFill>
          <a:blip r:embed="rId3">
            <a:alphaModFix/>
          </a:blip>
          <a:stretch>
            <a:fillRect/>
          </a:stretch>
        </p:blipFill>
        <p:spPr>
          <a:xfrm>
            <a:off x="5000596" y="1651725"/>
            <a:ext cx="3808600" cy="2738374"/>
          </a:xfrm>
          <a:prstGeom prst="rect">
            <a:avLst/>
          </a:prstGeom>
          <a:noFill/>
          <a:ln>
            <a:noFill/>
          </a:ln>
        </p:spPr>
      </p:pic>
      <p:sp>
        <p:nvSpPr>
          <p:cNvPr id="2839" name="Google Shape;2839;p319"/>
          <p:cNvSpPr txBox="1"/>
          <p:nvPr/>
        </p:nvSpPr>
        <p:spPr>
          <a:xfrm>
            <a:off x="478125" y="1811100"/>
            <a:ext cx="4462500" cy="23703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It has a subfield 'ethics of technology' which tries to answer  if it is always, never, or contextually right or wrong to invent  and implement a technological innovation. For example: computer viruses, nuclear weapons, environmental stability.</a:t>
            </a:r>
            <a:endParaRPr sz="1600">
              <a:solidFill>
                <a:schemeClr val="dk1"/>
              </a:solidFill>
              <a:latin typeface="Calibri"/>
              <a:ea typeface="Calibri"/>
              <a:cs typeface="Calibri"/>
              <a:sym typeface="Calibri"/>
            </a:endParaRPr>
          </a:p>
          <a:p>
            <a:pPr marL="0" lvl="0" indent="0" algn="just" rtl="0">
              <a:spcBef>
                <a:spcPts val="0"/>
              </a:spcBef>
              <a:spcAft>
                <a:spcPts val="0"/>
              </a:spcAft>
              <a:buNone/>
            </a:pPr>
            <a:endParaRPr sz="1600">
              <a:solidFill>
                <a:schemeClr val="dk1"/>
              </a:solidFill>
              <a:latin typeface="Calibri"/>
              <a:ea typeface="Calibri"/>
              <a:cs typeface="Calibri"/>
              <a:sym typeface="Calibri"/>
            </a:endParaRPr>
          </a:p>
          <a:p>
            <a:pPr marL="0" lvl="0" indent="0" algn="just"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32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Ethics in AI</a:t>
            </a:r>
            <a:endParaRPr/>
          </a:p>
        </p:txBody>
      </p:sp>
      <p:sp>
        <p:nvSpPr>
          <p:cNvPr id="2846" name="Google Shape;2846;p320"/>
          <p:cNvSpPr txBox="1"/>
          <p:nvPr/>
        </p:nvSpPr>
        <p:spPr>
          <a:xfrm>
            <a:off x="362225" y="905550"/>
            <a:ext cx="8468700" cy="3665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latin typeface="Calibri"/>
                <a:ea typeface="Calibri"/>
                <a:cs typeface="Calibri"/>
                <a:sym typeface="Calibri"/>
              </a:rPr>
              <a:t>It is a part of 'ethics of technology' that is specific to robots, and other artificially intelligent beings. </a:t>
            </a:r>
            <a:endParaRPr sz="1800">
              <a:latin typeface="Calibri"/>
              <a:ea typeface="Calibri"/>
              <a:cs typeface="Calibri"/>
              <a:sym typeface="Calibri"/>
            </a:endParaRPr>
          </a:p>
          <a:p>
            <a:pPr marL="0" lvl="0" indent="0" algn="just" rtl="0">
              <a:spcBef>
                <a:spcPts val="0"/>
              </a:spcBef>
              <a:spcAft>
                <a:spcPts val="0"/>
              </a:spcAft>
              <a:buNone/>
            </a:pPr>
            <a:endParaRPr sz="1800">
              <a:latin typeface="Calibri"/>
              <a:ea typeface="Calibri"/>
              <a:cs typeface="Calibri"/>
              <a:sym typeface="Calibri"/>
            </a:endParaRPr>
          </a:p>
          <a:p>
            <a:pPr marL="0" lvl="0" indent="0" algn="just" rtl="0">
              <a:spcBef>
                <a:spcPts val="0"/>
              </a:spcBef>
              <a:spcAft>
                <a:spcPts val="0"/>
              </a:spcAft>
              <a:buNone/>
            </a:pPr>
            <a:r>
              <a:rPr lang="en-US" sz="1800">
                <a:latin typeface="Calibri"/>
                <a:ea typeface="Calibri"/>
                <a:cs typeface="Calibri"/>
                <a:sym typeface="Calibri"/>
              </a:rPr>
              <a:t>It can be divided into:</a:t>
            </a:r>
            <a:endParaRPr sz="18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solidFill>
                  <a:srgbClr val="0000FF"/>
                </a:solidFill>
                <a:latin typeface="Calibri"/>
                <a:ea typeface="Calibri"/>
                <a:cs typeface="Calibri"/>
                <a:sym typeface="Calibri"/>
              </a:rPr>
              <a:t>Roboethics</a:t>
            </a:r>
            <a:r>
              <a:rPr lang="en-US" sz="1800">
                <a:latin typeface="Calibri"/>
                <a:ea typeface="Calibri"/>
                <a:cs typeface="Calibri"/>
                <a:sym typeface="Calibri"/>
              </a:rPr>
              <a:t>: Deals with moral behaviour of human beings as they design, construct, use and treat artificially intelligent beings.</a:t>
            </a:r>
            <a:endParaRPr sz="1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solidFill>
                  <a:srgbClr val="9900FF"/>
                </a:solidFill>
                <a:latin typeface="Calibri"/>
                <a:ea typeface="Calibri"/>
                <a:cs typeface="Calibri"/>
                <a:sym typeface="Calibri"/>
              </a:rPr>
              <a:t>Machine Ethics:</a:t>
            </a:r>
            <a:r>
              <a:rPr lang="en-US" sz="1800">
                <a:latin typeface="Calibri"/>
                <a:ea typeface="Calibri"/>
                <a:cs typeface="Calibri"/>
                <a:sym typeface="Calibri"/>
              </a:rPr>
              <a:t> Deals with the behaviour of Artificial Moral Agents (AMA).</a:t>
            </a:r>
            <a:endParaRPr sz="1800">
              <a:latin typeface="Calibri"/>
              <a:ea typeface="Calibri"/>
              <a:cs typeface="Calibri"/>
              <a:sym typeface="Calibri"/>
            </a:endParaRPr>
          </a:p>
          <a:p>
            <a:pPr marL="0" lvl="0" indent="457200" algn="just"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pic>
        <p:nvPicPr>
          <p:cNvPr id="2852" name="Google Shape;2852;p321" title="Story_2.mp4">
            <a:hlinkClick r:id="rId3"/>
          </p:cNvPr>
          <p:cNvPicPr preferRelativeResize="0"/>
          <p:nvPr/>
        </p:nvPicPr>
        <p:blipFill>
          <a:blip r:embed="rId4">
            <a:alphaModFix/>
          </a:blip>
          <a:stretch>
            <a:fillRect/>
          </a:stretch>
        </p:blipFill>
        <p:spPr>
          <a:xfrm>
            <a:off x="706826" y="181675"/>
            <a:ext cx="8080949" cy="4545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2"/>
                                        </p:tgtEl>
                                        <p:attrNameLst>
                                          <p:attrName>style.visibility</p:attrName>
                                        </p:attrNameLst>
                                      </p:cBhvr>
                                      <p:to>
                                        <p:strVal val="visible"/>
                                      </p:to>
                                    </p:set>
                                    <p:animEffect transition="in" filter="fade">
                                      <p:cBhvr>
                                        <p:cTn id="7" dur="1000"/>
                                        <p:tgtEl>
                                          <p:spTgt spid="2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pic>
        <p:nvPicPr>
          <p:cNvPr id="2858" name="Google Shape;2858;p322"/>
          <p:cNvPicPr preferRelativeResize="0"/>
          <p:nvPr/>
        </p:nvPicPr>
        <p:blipFill rotWithShape="1">
          <a:blip r:embed="rId3">
            <a:alphaModFix/>
          </a:blip>
          <a:srcRect l="31111" t="21971" r="31137" b="8521"/>
          <a:stretch/>
        </p:blipFill>
        <p:spPr>
          <a:xfrm>
            <a:off x="2332084" y="358500"/>
            <a:ext cx="4033864" cy="41776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pic>
        <p:nvPicPr>
          <p:cNvPr id="2864" name="Google Shape;2864;p323"/>
          <p:cNvPicPr preferRelativeResize="0"/>
          <p:nvPr/>
        </p:nvPicPr>
        <p:blipFill rotWithShape="1">
          <a:blip r:embed="rId3">
            <a:alphaModFix/>
          </a:blip>
          <a:srcRect l="19783" t="16861" r="27852" b="16441"/>
          <a:stretch/>
        </p:blipFill>
        <p:spPr>
          <a:xfrm>
            <a:off x="1576125" y="369050"/>
            <a:ext cx="5689375" cy="40762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32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Ethics in AI</a:t>
            </a:r>
            <a:endParaRPr/>
          </a:p>
        </p:txBody>
      </p:sp>
      <p:pic>
        <p:nvPicPr>
          <p:cNvPr id="2871" name="Google Shape;2871;p324"/>
          <p:cNvPicPr preferRelativeResize="0"/>
          <p:nvPr/>
        </p:nvPicPr>
        <p:blipFill rotWithShape="1">
          <a:blip r:embed="rId3">
            <a:alphaModFix/>
          </a:blip>
          <a:srcRect t="13651"/>
          <a:stretch/>
        </p:blipFill>
        <p:spPr>
          <a:xfrm>
            <a:off x="563575" y="653500"/>
            <a:ext cx="7755600" cy="4045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32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Ethics in AI</a:t>
            </a:r>
            <a:endParaRPr/>
          </a:p>
        </p:txBody>
      </p:sp>
      <p:pic>
        <p:nvPicPr>
          <p:cNvPr id="2878" name="Google Shape;2878;p325"/>
          <p:cNvPicPr preferRelativeResize="0"/>
          <p:nvPr/>
        </p:nvPicPr>
        <p:blipFill>
          <a:blip r:embed="rId3">
            <a:alphaModFix/>
          </a:blip>
          <a:stretch>
            <a:fillRect/>
          </a:stretch>
        </p:blipFill>
        <p:spPr>
          <a:xfrm>
            <a:off x="944300" y="527655"/>
            <a:ext cx="7664079" cy="43110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83"/>
        <p:cNvGrpSpPr/>
        <p:nvPr/>
      </p:nvGrpSpPr>
      <p:grpSpPr>
        <a:xfrm>
          <a:off x="0" y="0"/>
          <a:ext cx="0" cy="0"/>
          <a:chOff x="0" y="0"/>
          <a:chExt cx="0" cy="0"/>
        </a:xfrm>
      </p:grpSpPr>
      <p:sp>
        <p:nvSpPr>
          <p:cNvPr id="2884" name="Google Shape;2884;p32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Roboethics </a:t>
            </a:r>
            <a:endParaRPr/>
          </a:p>
        </p:txBody>
      </p:sp>
      <p:sp>
        <p:nvSpPr>
          <p:cNvPr id="2885" name="Google Shape;2885;p326"/>
          <p:cNvSpPr txBox="1"/>
          <p:nvPr/>
        </p:nvSpPr>
        <p:spPr>
          <a:xfrm>
            <a:off x="463650" y="775150"/>
            <a:ext cx="4303200" cy="38250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Calibri"/>
              <a:buChar char="●"/>
            </a:pPr>
            <a:r>
              <a:rPr lang="en-US" sz="1800">
                <a:latin typeface="Calibri"/>
                <a:ea typeface="Calibri"/>
                <a:cs typeface="Calibri"/>
                <a:sym typeface="Calibri"/>
              </a:rPr>
              <a:t>Coined by Gianmarco Veruggio in 2002, it focuses upon how artificially intelligent beings may be used to benefit or harm humans. </a:t>
            </a: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US" sz="1800">
                <a:latin typeface="Calibri"/>
                <a:ea typeface="Calibri"/>
                <a:cs typeface="Calibri"/>
                <a:sym typeface="Calibri"/>
              </a:rPr>
              <a:t>It deals with so called Robot Rights, which are the moral obligations of society towards its machines, similar to human rights or animal rights. </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p:txBody>
      </p:sp>
      <p:pic>
        <p:nvPicPr>
          <p:cNvPr id="2886" name="Google Shape;2886;p326"/>
          <p:cNvPicPr preferRelativeResize="0"/>
          <p:nvPr/>
        </p:nvPicPr>
        <p:blipFill>
          <a:blip r:embed="rId3">
            <a:alphaModFix/>
          </a:blip>
          <a:stretch>
            <a:fillRect/>
          </a:stretch>
        </p:blipFill>
        <p:spPr>
          <a:xfrm>
            <a:off x="5099039" y="1217075"/>
            <a:ext cx="3857636" cy="2571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2" name="Google Shape;2892;p32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Machine Ethics </a:t>
            </a:r>
            <a:endParaRPr/>
          </a:p>
        </p:txBody>
      </p:sp>
      <p:sp>
        <p:nvSpPr>
          <p:cNvPr id="2893" name="Google Shape;2893;p327"/>
          <p:cNvSpPr txBox="1"/>
          <p:nvPr/>
        </p:nvSpPr>
        <p:spPr>
          <a:xfrm>
            <a:off x="362225" y="825850"/>
            <a:ext cx="8331000" cy="37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0000FF"/>
                </a:solidFill>
                <a:latin typeface="Calibri"/>
                <a:ea typeface="Calibri"/>
                <a:cs typeface="Calibri"/>
                <a:sym typeface="Calibri"/>
              </a:rPr>
              <a:t>It focuses on how a machine learns new things – the algorithms involved (discussed later), can it learn on its own, can it become superior to humans etc. </a:t>
            </a:r>
            <a:endParaRPr sz="1800">
              <a:solidFill>
                <a:srgbClr val="0000FF"/>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2894" name="Google Shape;2894;p327"/>
          <p:cNvPicPr preferRelativeResize="0"/>
          <p:nvPr/>
        </p:nvPicPr>
        <p:blipFill rotWithShape="1">
          <a:blip r:embed="rId3">
            <a:alphaModFix/>
          </a:blip>
          <a:srcRect l="21645" t="22571" r="19758" b="19132"/>
          <a:stretch/>
        </p:blipFill>
        <p:spPr>
          <a:xfrm>
            <a:off x="3013825" y="1716227"/>
            <a:ext cx="2964550" cy="29494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pic>
        <p:nvPicPr>
          <p:cNvPr id="2900" name="Google Shape;2900;p328"/>
          <p:cNvPicPr preferRelativeResize="0"/>
          <p:nvPr/>
        </p:nvPicPr>
        <p:blipFill rotWithShape="1">
          <a:blip r:embed="rId3">
            <a:alphaModFix/>
          </a:blip>
          <a:srcRect b="7646"/>
          <a:stretch/>
        </p:blipFill>
        <p:spPr>
          <a:xfrm>
            <a:off x="3674100" y="417725"/>
            <a:ext cx="5469899" cy="376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8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Learning </a:t>
            </a:r>
            <a:endParaRPr/>
          </a:p>
        </p:txBody>
      </p:sp>
      <p:pic>
        <p:nvPicPr>
          <p:cNvPr id="2569" name="Google Shape;2569;p284"/>
          <p:cNvPicPr preferRelativeResize="0"/>
          <p:nvPr/>
        </p:nvPicPr>
        <p:blipFill rotWithShape="1">
          <a:blip r:embed="rId3">
            <a:alphaModFix/>
          </a:blip>
          <a:srcRect l="57885" b="72748"/>
          <a:stretch/>
        </p:blipFill>
        <p:spPr>
          <a:xfrm>
            <a:off x="6633550" y="1332100"/>
            <a:ext cx="2323129" cy="1127450"/>
          </a:xfrm>
          <a:prstGeom prst="rect">
            <a:avLst/>
          </a:prstGeom>
          <a:noFill/>
          <a:ln>
            <a:noFill/>
          </a:ln>
        </p:spPr>
      </p:pic>
      <p:pic>
        <p:nvPicPr>
          <p:cNvPr id="2570" name="Google Shape;2570;p284"/>
          <p:cNvPicPr preferRelativeResize="0"/>
          <p:nvPr/>
        </p:nvPicPr>
        <p:blipFill>
          <a:blip r:embed="rId4">
            <a:alphaModFix/>
          </a:blip>
          <a:stretch>
            <a:fillRect/>
          </a:stretch>
        </p:blipFill>
        <p:spPr>
          <a:xfrm>
            <a:off x="224200" y="967298"/>
            <a:ext cx="6122150" cy="34896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p32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The Three Laws of Robotics </a:t>
            </a:r>
            <a:endParaRPr/>
          </a:p>
        </p:txBody>
      </p:sp>
      <p:sp>
        <p:nvSpPr>
          <p:cNvPr id="2907" name="Google Shape;2907;p329"/>
          <p:cNvSpPr txBox="1"/>
          <p:nvPr/>
        </p:nvSpPr>
        <p:spPr>
          <a:xfrm>
            <a:off x="392100" y="761150"/>
            <a:ext cx="8477100" cy="37749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SzPts val="1800"/>
              <a:buFont typeface="Calibri"/>
              <a:buAutoNum type="arabicPeriod"/>
            </a:pPr>
            <a:r>
              <a:rPr lang="en-US" sz="1800">
                <a:latin typeface="Calibri"/>
                <a:ea typeface="Calibri"/>
                <a:cs typeface="Calibri"/>
                <a:sym typeface="Calibri"/>
              </a:rPr>
              <a:t>A robot </a:t>
            </a:r>
            <a:r>
              <a:rPr lang="en-US" sz="1800">
                <a:solidFill>
                  <a:srgbClr val="FF0000"/>
                </a:solidFill>
                <a:latin typeface="Calibri"/>
                <a:ea typeface="Calibri"/>
                <a:cs typeface="Calibri"/>
                <a:sym typeface="Calibri"/>
              </a:rPr>
              <a:t>must not injure a human</a:t>
            </a:r>
            <a:r>
              <a:rPr lang="en-US" sz="1800">
                <a:latin typeface="Calibri"/>
                <a:ea typeface="Calibri"/>
                <a:cs typeface="Calibri"/>
                <a:sym typeface="Calibri"/>
              </a:rPr>
              <a:t> being or, through inaction, allow a human being to come to harm. </a:t>
            </a:r>
            <a:endParaRPr sz="1800">
              <a:latin typeface="Calibri"/>
              <a:ea typeface="Calibri"/>
              <a:cs typeface="Calibri"/>
              <a:sym typeface="Calibri"/>
            </a:endParaRPr>
          </a:p>
          <a:p>
            <a:pPr marL="457200" lvl="0" indent="-342900" algn="just" rtl="0">
              <a:lnSpc>
                <a:spcPct val="115000"/>
              </a:lnSpc>
              <a:spcBef>
                <a:spcPts val="0"/>
              </a:spcBef>
              <a:spcAft>
                <a:spcPts val="0"/>
              </a:spcAft>
              <a:buSzPts val="1800"/>
              <a:buFont typeface="Calibri"/>
              <a:buAutoNum type="arabicPeriod"/>
            </a:pPr>
            <a:r>
              <a:rPr lang="en-US" sz="1800">
                <a:latin typeface="Calibri"/>
                <a:ea typeface="Calibri"/>
                <a:cs typeface="Calibri"/>
                <a:sym typeface="Calibri"/>
              </a:rPr>
              <a:t>A robot </a:t>
            </a:r>
            <a:r>
              <a:rPr lang="en-US" sz="1800">
                <a:solidFill>
                  <a:srgbClr val="0000FF"/>
                </a:solidFill>
                <a:latin typeface="Calibri"/>
                <a:ea typeface="Calibri"/>
                <a:cs typeface="Calibri"/>
                <a:sym typeface="Calibri"/>
              </a:rPr>
              <a:t>must obey the orders given to it by human beings</a:t>
            </a:r>
            <a:r>
              <a:rPr lang="en-US" sz="1800">
                <a:latin typeface="Calibri"/>
                <a:ea typeface="Calibri"/>
                <a:cs typeface="Calibri"/>
                <a:sym typeface="Calibri"/>
              </a:rPr>
              <a:t>, except where such orders would conflict with the First Law.</a:t>
            </a:r>
            <a:endParaRPr sz="1800">
              <a:latin typeface="Calibri"/>
              <a:ea typeface="Calibri"/>
              <a:cs typeface="Calibri"/>
              <a:sym typeface="Calibri"/>
            </a:endParaRPr>
          </a:p>
          <a:p>
            <a:pPr marL="457200" lvl="0" indent="-342900" algn="just" rtl="0">
              <a:lnSpc>
                <a:spcPct val="115000"/>
              </a:lnSpc>
              <a:spcBef>
                <a:spcPts val="0"/>
              </a:spcBef>
              <a:spcAft>
                <a:spcPts val="0"/>
              </a:spcAft>
              <a:buSzPts val="1800"/>
              <a:buFont typeface="Calibri"/>
              <a:buAutoNum type="arabicPeriod"/>
            </a:pPr>
            <a:r>
              <a:rPr lang="en-US" sz="1800">
                <a:latin typeface="Calibri"/>
                <a:ea typeface="Calibri"/>
                <a:cs typeface="Calibri"/>
                <a:sym typeface="Calibri"/>
              </a:rPr>
              <a:t>A robot </a:t>
            </a:r>
            <a:r>
              <a:rPr lang="en-US" sz="1800">
                <a:solidFill>
                  <a:srgbClr val="9900FF"/>
                </a:solidFill>
                <a:latin typeface="Calibri"/>
                <a:ea typeface="Calibri"/>
                <a:cs typeface="Calibri"/>
                <a:sym typeface="Calibri"/>
              </a:rPr>
              <a:t>must protect its own existence</a:t>
            </a:r>
            <a:r>
              <a:rPr lang="en-US" sz="1800">
                <a:latin typeface="Calibri"/>
                <a:ea typeface="Calibri"/>
                <a:cs typeface="Calibri"/>
                <a:sym typeface="Calibri"/>
              </a:rPr>
              <a:t> as long as such protection does not conflict with the First or Second Laws.</a:t>
            </a:r>
            <a:endParaRPr sz="1800">
              <a:latin typeface="Calibri"/>
              <a:ea typeface="Calibri"/>
              <a:cs typeface="Calibri"/>
              <a:sym typeface="Calibri"/>
            </a:endParaRPr>
          </a:p>
        </p:txBody>
      </p:sp>
      <p:pic>
        <p:nvPicPr>
          <p:cNvPr id="2908" name="Google Shape;2908;p329"/>
          <p:cNvPicPr preferRelativeResize="0"/>
          <p:nvPr/>
        </p:nvPicPr>
        <p:blipFill>
          <a:blip r:embed="rId3">
            <a:alphaModFix/>
          </a:blip>
          <a:stretch>
            <a:fillRect/>
          </a:stretch>
        </p:blipFill>
        <p:spPr>
          <a:xfrm>
            <a:off x="2668899" y="2803450"/>
            <a:ext cx="3912300" cy="1732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3"/>
        <p:cNvGrpSpPr/>
        <p:nvPr/>
      </p:nvGrpSpPr>
      <p:grpSpPr>
        <a:xfrm>
          <a:off x="0" y="0"/>
          <a:ext cx="0" cy="0"/>
          <a:chOff x="0" y="0"/>
          <a:chExt cx="0" cy="0"/>
        </a:xfrm>
      </p:grpSpPr>
      <p:sp>
        <p:nvSpPr>
          <p:cNvPr id="2914" name="Google Shape;2914;p33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The Zeroth Law</a:t>
            </a:r>
            <a:endParaRPr/>
          </a:p>
        </p:txBody>
      </p:sp>
      <p:sp>
        <p:nvSpPr>
          <p:cNvPr id="2915" name="Google Shape;2915;p330"/>
          <p:cNvSpPr txBox="1"/>
          <p:nvPr/>
        </p:nvSpPr>
        <p:spPr>
          <a:xfrm>
            <a:off x="316175" y="968725"/>
            <a:ext cx="8394600" cy="35058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r>
              <a:rPr lang="en-US" sz="1600">
                <a:solidFill>
                  <a:srgbClr val="0000FF"/>
                </a:solidFill>
                <a:latin typeface="Calibri"/>
                <a:ea typeface="Calibri"/>
                <a:cs typeface="Calibri"/>
                <a:sym typeface="Calibri"/>
              </a:rPr>
              <a:t> As the low-numbered law supersede the higher numbered laws, hence it gets its name. </a:t>
            </a:r>
            <a:endParaRPr sz="1600">
              <a:solidFill>
                <a:srgbClr val="0000FF"/>
              </a:solidFill>
              <a:latin typeface="Calibri"/>
              <a:ea typeface="Calibri"/>
              <a:cs typeface="Calibri"/>
              <a:sym typeface="Calibri"/>
            </a:endParaRPr>
          </a:p>
          <a:p>
            <a:pPr marL="0" lvl="0" indent="0" algn="just" rtl="0">
              <a:spcBef>
                <a:spcPts val="0"/>
              </a:spcBef>
              <a:spcAft>
                <a:spcPts val="0"/>
              </a:spcAft>
              <a:buNone/>
            </a:pPr>
            <a:endParaRPr>
              <a:solidFill>
                <a:srgbClr val="0000FF"/>
              </a:solidFill>
              <a:latin typeface="Calibri"/>
              <a:ea typeface="Calibri"/>
              <a:cs typeface="Calibri"/>
              <a:sym typeface="Calibri"/>
            </a:endParaRPr>
          </a:p>
          <a:p>
            <a:pPr marL="0" lvl="0" indent="0" algn="just" rtl="0">
              <a:spcBef>
                <a:spcPts val="0"/>
              </a:spcBef>
              <a:spcAft>
                <a:spcPts val="0"/>
              </a:spcAft>
              <a:buNone/>
            </a:pPr>
            <a:endParaRPr>
              <a:solidFill>
                <a:srgbClr val="0000FF"/>
              </a:solidFill>
              <a:latin typeface="Calibri"/>
              <a:ea typeface="Calibri"/>
              <a:cs typeface="Calibri"/>
              <a:sym typeface="Calibri"/>
            </a:endParaRPr>
          </a:p>
          <a:p>
            <a:pPr marL="0" lvl="0" indent="0" algn="just" rtl="0">
              <a:spcBef>
                <a:spcPts val="0"/>
              </a:spcBef>
              <a:spcAft>
                <a:spcPts val="0"/>
              </a:spcAft>
              <a:buNone/>
            </a:pPr>
            <a:r>
              <a:rPr lang="en-US" sz="1800">
                <a:latin typeface="Calibri"/>
                <a:ea typeface="Calibri"/>
                <a:cs typeface="Calibri"/>
                <a:sym typeface="Calibri"/>
              </a:rPr>
              <a:t>It states that - </a:t>
            </a:r>
            <a:endParaRPr sz="1800">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A robot </a:t>
            </a:r>
            <a:r>
              <a:rPr lang="en-US" sz="1800">
                <a:solidFill>
                  <a:srgbClr val="9900FF"/>
                </a:solidFill>
                <a:latin typeface="Calibri"/>
                <a:ea typeface="Calibri"/>
                <a:cs typeface="Calibri"/>
                <a:sym typeface="Calibri"/>
              </a:rPr>
              <a:t>must not harm humanity</a:t>
            </a:r>
            <a:r>
              <a:rPr lang="en-US" sz="1800">
                <a:latin typeface="Calibri"/>
                <a:ea typeface="Calibri"/>
                <a:cs typeface="Calibri"/>
                <a:sym typeface="Calibri"/>
              </a:rPr>
              <a:t>, or, by inaction, allow humanity to come to harm.</a:t>
            </a:r>
            <a:endParaRPr sz="1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solidFill>
                  <a:srgbClr val="CC4125"/>
                </a:solidFill>
                <a:latin typeface="Calibri"/>
                <a:ea typeface="Calibri"/>
                <a:cs typeface="Calibri"/>
                <a:sym typeface="Calibri"/>
              </a:rPr>
              <a:t>How does it decide in practice, as human beings are concrete objects</a:t>
            </a:r>
            <a:r>
              <a:rPr lang="en-US" sz="1800">
                <a:latin typeface="Calibri"/>
                <a:ea typeface="Calibri"/>
                <a:cs typeface="Calibri"/>
                <a:sym typeface="Calibri"/>
              </a:rPr>
              <a:t> but humanity is an abstraction – injury to it cannot be judged or estimated.</a:t>
            </a:r>
            <a:endParaRPr sz="1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A robot may not harm a human being, </a:t>
            </a:r>
            <a:r>
              <a:rPr lang="en-US" sz="1800">
                <a:solidFill>
                  <a:srgbClr val="9900FF"/>
                </a:solidFill>
                <a:latin typeface="Calibri"/>
                <a:ea typeface="Calibri"/>
                <a:cs typeface="Calibri"/>
                <a:sym typeface="Calibri"/>
              </a:rPr>
              <a:t>unless he finds a way to prove that ultimately the harm done would benefit humanity</a:t>
            </a:r>
            <a:r>
              <a:rPr lang="en-US" sz="1800">
                <a:latin typeface="Calibri"/>
                <a:ea typeface="Calibri"/>
                <a:cs typeface="Calibri"/>
                <a:sym typeface="Calibri"/>
              </a:rPr>
              <a:t> in general.</a:t>
            </a:r>
            <a:endParaRPr sz="1800">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921" name="Google Shape;2921;p33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The Fourth Law</a:t>
            </a:r>
            <a:endParaRPr/>
          </a:p>
        </p:txBody>
      </p:sp>
      <p:sp>
        <p:nvSpPr>
          <p:cNvPr id="2922" name="Google Shape;2922;p331"/>
          <p:cNvSpPr txBox="1"/>
          <p:nvPr/>
        </p:nvSpPr>
        <p:spPr>
          <a:xfrm>
            <a:off x="316175" y="968725"/>
            <a:ext cx="4878000" cy="3505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latin typeface="Calibri"/>
                <a:ea typeface="Calibri"/>
                <a:cs typeface="Calibri"/>
                <a:sym typeface="Calibri"/>
              </a:rPr>
              <a:t>It states that - </a:t>
            </a:r>
            <a:endParaRPr sz="1800">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What happens if a human-like robot is made in future and the robot starts destruction in order to save this one human-like life.</a:t>
            </a:r>
            <a:endParaRPr sz="1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Hence the fourth law states that a robot must identify itself as a robot in all cases or in other words, a robot must know it is a robot.</a:t>
            </a:r>
            <a:endParaRPr sz="1800">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p:txBody>
      </p:sp>
      <p:pic>
        <p:nvPicPr>
          <p:cNvPr id="2923" name="Google Shape;2923;p331"/>
          <p:cNvPicPr preferRelativeResize="0"/>
          <p:nvPr/>
        </p:nvPicPr>
        <p:blipFill rotWithShape="1">
          <a:blip r:embed="rId3">
            <a:alphaModFix/>
          </a:blip>
          <a:srcRect l="13546" t="60703" r="40186" b="2394"/>
          <a:stretch/>
        </p:blipFill>
        <p:spPr>
          <a:xfrm>
            <a:off x="5299225" y="1455600"/>
            <a:ext cx="3657449" cy="2187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pic>
        <p:nvPicPr>
          <p:cNvPr id="2929" name="Google Shape;2929;p332"/>
          <p:cNvPicPr preferRelativeResize="0"/>
          <p:nvPr/>
        </p:nvPicPr>
        <p:blipFill rotWithShape="1">
          <a:blip r:embed="rId3">
            <a:alphaModFix/>
          </a:blip>
          <a:srcRect b="10120"/>
          <a:stretch/>
        </p:blipFill>
        <p:spPr>
          <a:xfrm>
            <a:off x="2692400" y="193100"/>
            <a:ext cx="6451600" cy="4349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3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The Need for AI Ethics </a:t>
            </a:r>
            <a:endParaRPr/>
          </a:p>
        </p:txBody>
      </p:sp>
      <p:sp>
        <p:nvSpPr>
          <p:cNvPr id="2936" name="Google Shape;2936;p333"/>
          <p:cNvSpPr txBox="1"/>
          <p:nvPr/>
        </p:nvSpPr>
        <p:spPr>
          <a:xfrm>
            <a:off x="398450" y="804125"/>
            <a:ext cx="8388900" cy="3796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latin typeface="Calibri"/>
                <a:ea typeface="Calibri"/>
                <a:cs typeface="Calibri"/>
                <a:sym typeface="Calibri"/>
              </a:rPr>
              <a:t>If AIs were to have no effective intrusion into our lives then whether they could be ethical would be of interest to only those who engage in thought experiments. </a:t>
            </a:r>
            <a:endParaRPr sz="18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2743200" lvl="0" indent="0" algn="just" rtl="0">
              <a:spcBef>
                <a:spcPts val="0"/>
              </a:spcBef>
              <a:spcAft>
                <a:spcPts val="0"/>
              </a:spcAft>
              <a:buNone/>
            </a:pPr>
            <a:r>
              <a:rPr lang="en-US" sz="1800">
                <a:solidFill>
                  <a:srgbClr val="FF0000"/>
                </a:solidFill>
                <a:latin typeface="Calibri"/>
                <a:ea typeface="Calibri"/>
                <a:cs typeface="Calibri"/>
                <a:sym typeface="Calibri"/>
              </a:rPr>
              <a:t>But AIs do intrude in our lives ! </a:t>
            </a:r>
            <a:endParaRPr sz="1800">
              <a:solidFill>
                <a:srgbClr val="FF0000"/>
              </a:solidFill>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r>
              <a:rPr lang="en-US" sz="1800">
                <a:latin typeface="Calibri"/>
                <a:ea typeface="Calibri"/>
                <a:cs typeface="Calibri"/>
                <a:sym typeface="Calibri"/>
              </a:rPr>
              <a:t>The kinds of intrusion are broadly of two sorts : </a:t>
            </a:r>
            <a:endParaRPr sz="1800">
              <a:latin typeface="Calibri"/>
              <a:ea typeface="Calibri"/>
              <a:cs typeface="Calibri"/>
              <a:sym typeface="Calibri"/>
            </a:endParaRPr>
          </a:p>
          <a:p>
            <a:pPr marL="0" lvl="0" indent="0" algn="just" rtl="0">
              <a:spcBef>
                <a:spcPts val="0"/>
              </a:spcBef>
              <a:spcAft>
                <a:spcPts val="0"/>
              </a:spcAft>
              <a:buNone/>
            </a:pPr>
            <a:endParaRPr sz="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Intrusions in which we have no choice but to interact with.</a:t>
            </a:r>
            <a:endParaRPr sz="1800">
              <a:latin typeface="Calibri"/>
              <a:ea typeface="Calibri"/>
              <a:cs typeface="Calibri"/>
              <a:sym typeface="Calibri"/>
            </a:endParaRPr>
          </a:p>
          <a:p>
            <a:pPr marL="1371600" lvl="0" indent="0" algn="just" rtl="0">
              <a:spcBef>
                <a:spcPts val="0"/>
              </a:spcBef>
              <a:spcAft>
                <a:spcPts val="0"/>
              </a:spcAft>
              <a:buNone/>
            </a:pPr>
            <a:endParaRPr sz="800">
              <a:latin typeface="Calibri"/>
              <a:ea typeface="Calibri"/>
              <a:cs typeface="Calibri"/>
              <a:sym typeface="Calibri"/>
            </a:endParaRPr>
          </a:p>
          <a:p>
            <a:pPr marL="914400" lvl="0" indent="-342900" algn="just" rtl="0">
              <a:spcBef>
                <a:spcPts val="0"/>
              </a:spcBef>
              <a:spcAft>
                <a:spcPts val="0"/>
              </a:spcAft>
              <a:buSzPts val="1800"/>
              <a:buFont typeface="Calibri"/>
              <a:buChar char="●"/>
            </a:pPr>
            <a:r>
              <a:rPr lang="en-US" sz="1800">
                <a:latin typeface="Calibri"/>
                <a:ea typeface="Calibri"/>
                <a:cs typeface="Calibri"/>
                <a:sym typeface="Calibri"/>
              </a:rPr>
              <a:t>Intrusions which cause and are a result of significant changes to culture and human interaction in particular.</a:t>
            </a:r>
            <a:endParaRPr sz="18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33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33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The Need for AI Ethics </a:t>
            </a:r>
            <a:endParaRPr/>
          </a:p>
        </p:txBody>
      </p:sp>
      <p:sp>
        <p:nvSpPr>
          <p:cNvPr id="2949" name="Google Shape;2949;p335"/>
          <p:cNvSpPr txBox="1"/>
          <p:nvPr/>
        </p:nvSpPr>
        <p:spPr>
          <a:xfrm>
            <a:off x="492625" y="767900"/>
            <a:ext cx="4476900" cy="3810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US" sz="1800">
                <a:latin typeface="Calibri"/>
                <a:ea typeface="Calibri"/>
                <a:cs typeface="Calibri"/>
                <a:sym typeface="Calibri"/>
              </a:rPr>
              <a:t>An example of the first kind is : Self Driving Car. </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US" sz="1800">
                <a:latin typeface="Calibri"/>
                <a:ea typeface="Calibri"/>
                <a:cs typeface="Calibri"/>
                <a:sym typeface="Calibri"/>
              </a:rPr>
              <a:t>While ATMs come under the second category as they influence us by forcing to take currency of specified denominations</a:t>
            </a:r>
            <a:endParaRPr sz="1800">
              <a:latin typeface="Calibri"/>
              <a:ea typeface="Calibri"/>
              <a:cs typeface="Calibri"/>
              <a:sym typeface="Calibri"/>
            </a:endParaRPr>
          </a:p>
        </p:txBody>
      </p:sp>
      <p:pic>
        <p:nvPicPr>
          <p:cNvPr id="2950" name="Google Shape;2950;p335"/>
          <p:cNvPicPr preferRelativeResize="0"/>
          <p:nvPr/>
        </p:nvPicPr>
        <p:blipFill>
          <a:blip r:embed="rId3">
            <a:alphaModFix/>
          </a:blip>
          <a:stretch>
            <a:fillRect/>
          </a:stretch>
        </p:blipFill>
        <p:spPr>
          <a:xfrm>
            <a:off x="6034538" y="340500"/>
            <a:ext cx="2922127" cy="2433674"/>
          </a:xfrm>
          <a:prstGeom prst="rect">
            <a:avLst/>
          </a:prstGeom>
          <a:noFill/>
          <a:ln>
            <a:noFill/>
          </a:ln>
        </p:spPr>
      </p:pic>
      <p:pic>
        <p:nvPicPr>
          <p:cNvPr id="2951" name="Google Shape;2951;p335"/>
          <p:cNvPicPr preferRelativeResize="0"/>
          <p:nvPr/>
        </p:nvPicPr>
        <p:blipFill>
          <a:blip r:embed="rId4">
            <a:alphaModFix/>
          </a:blip>
          <a:stretch>
            <a:fillRect/>
          </a:stretch>
        </p:blipFill>
        <p:spPr>
          <a:xfrm>
            <a:off x="5995112" y="2999025"/>
            <a:ext cx="3001001" cy="1579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33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Turing Says … </a:t>
            </a:r>
            <a:endParaRPr/>
          </a:p>
        </p:txBody>
      </p:sp>
      <p:sp>
        <p:nvSpPr>
          <p:cNvPr id="2958" name="Google Shape;2958;p336"/>
          <p:cNvSpPr txBox="1"/>
          <p:nvPr/>
        </p:nvSpPr>
        <p:spPr>
          <a:xfrm>
            <a:off x="376700" y="731675"/>
            <a:ext cx="8580000" cy="3933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800">
                <a:solidFill>
                  <a:srgbClr val="0000FF"/>
                </a:solidFill>
                <a:latin typeface="Calibri"/>
                <a:ea typeface="Calibri"/>
                <a:cs typeface="Calibri"/>
                <a:sym typeface="Calibri"/>
              </a:rPr>
              <a:t> “The original question, ‘Can computers think?’ I believe to be too meaningless to deserve discussion. Nevertheless I believe that at the end of the century the use of words and general educated opinion will have altered so much that one will be able to speak of machines thinking without expecting to be contradicted. I believe further that no useful purpose is served by concealing these beliefs.”</a:t>
            </a:r>
            <a:endParaRPr sz="1800">
              <a:solidFill>
                <a:srgbClr val="0000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33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AI Biases </a:t>
            </a:r>
            <a:endParaRPr/>
          </a:p>
        </p:txBody>
      </p:sp>
      <p:sp>
        <p:nvSpPr>
          <p:cNvPr id="2965" name="Google Shape;2965;p337"/>
          <p:cNvSpPr txBox="1"/>
          <p:nvPr/>
        </p:nvSpPr>
        <p:spPr>
          <a:xfrm>
            <a:off x="492625" y="456400"/>
            <a:ext cx="8376600" cy="420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latin typeface="Calibri"/>
                <a:ea typeface="Calibri"/>
                <a:cs typeface="Calibri"/>
                <a:sym typeface="Calibri"/>
              </a:rPr>
              <a:t>The four most common types of BIAS seen in AI:</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r>
              <a:rPr lang="en-US" sz="1600">
                <a:solidFill>
                  <a:srgbClr val="9900FF"/>
                </a:solidFill>
                <a:latin typeface="Calibri"/>
                <a:ea typeface="Calibri"/>
                <a:cs typeface="Calibri"/>
                <a:sym typeface="Calibri"/>
              </a:rPr>
              <a:t>Reporting Bias</a:t>
            </a:r>
            <a:r>
              <a:rPr lang="en-US" sz="1600">
                <a:latin typeface="Calibri"/>
                <a:ea typeface="Calibri"/>
                <a:cs typeface="Calibri"/>
                <a:sym typeface="Calibri"/>
              </a:rPr>
              <a:t>: This type of AI bias arises when the frequency of events in the training dataset doesn’t accurately reflect reality.</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457200" lvl="0" indent="0" algn="just" rtl="0">
              <a:spcBef>
                <a:spcPts val="0"/>
              </a:spcBef>
              <a:spcAft>
                <a:spcPts val="0"/>
              </a:spcAft>
              <a:buNone/>
            </a:pPr>
            <a:r>
              <a:rPr lang="en-US" sz="1600">
                <a:latin typeface="Calibri"/>
                <a:ea typeface="Calibri"/>
                <a:cs typeface="Calibri"/>
                <a:sym typeface="Calibri"/>
              </a:rPr>
              <a:t>E.g : Take an example of a customer fraud detection tool that underperformed in a remote geographic region, marking all customers living in the area with a falsely high fraud score.</a:t>
            </a:r>
            <a:endParaRPr sz="1600">
              <a:latin typeface="Calibri"/>
              <a:ea typeface="Calibri"/>
              <a:cs typeface="Calibri"/>
              <a:sym typeface="Calibri"/>
            </a:endParaRPr>
          </a:p>
          <a:p>
            <a:pPr marL="45720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r>
              <a:rPr lang="en-US" sz="1600">
                <a:solidFill>
                  <a:srgbClr val="0000FF"/>
                </a:solidFill>
                <a:latin typeface="Calibri"/>
                <a:ea typeface="Calibri"/>
                <a:cs typeface="Calibri"/>
                <a:sym typeface="Calibri"/>
              </a:rPr>
              <a:t>Selection Bias:</a:t>
            </a:r>
            <a:r>
              <a:rPr lang="en-US" sz="1600">
                <a:latin typeface="Calibri"/>
                <a:ea typeface="Calibri"/>
                <a:cs typeface="Calibri"/>
                <a:sym typeface="Calibri"/>
              </a:rPr>
              <a:t> This type of AI bias occurs if training data is either unrepresentative or is selected without proper randomization.</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457200" lvl="0" indent="0" algn="just" rtl="0">
              <a:spcBef>
                <a:spcPts val="0"/>
              </a:spcBef>
              <a:spcAft>
                <a:spcPts val="0"/>
              </a:spcAft>
              <a:buNone/>
            </a:pPr>
            <a:r>
              <a:rPr lang="en-US" sz="1600">
                <a:latin typeface="Calibri"/>
                <a:ea typeface="Calibri"/>
                <a:cs typeface="Calibri"/>
                <a:sym typeface="Calibri"/>
              </a:rPr>
              <a:t>E.g., An example of selection bias is well illustrated by the research conducted by Joy Buolamwini, Timnit Gebru, and Deborah Raji, where they looked at three commercial image recognition products. The tools were to classify 1,270 images of parliament members from European and African countries. The study found that all three tools performed better on male than female faces and showed more substantial bias against darker-skin females, failing on over one in three women of color — all due to the lack of diversity in training data.</a:t>
            </a:r>
            <a:endParaRPr sz="16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70"/>
        <p:cNvGrpSpPr/>
        <p:nvPr/>
      </p:nvGrpSpPr>
      <p:grpSpPr>
        <a:xfrm>
          <a:off x="0" y="0"/>
          <a:ext cx="0" cy="0"/>
          <a:chOff x="0" y="0"/>
          <a:chExt cx="0" cy="0"/>
        </a:xfrm>
      </p:grpSpPr>
      <p:sp>
        <p:nvSpPr>
          <p:cNvPr id="2971" name="Google Shape;2971;p33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AI Biases </a:t>
            </a:r>
            <a:endParaRPr/>
          </a:p>
        </p:txBody>
      </p:sp>
      <p:sp>
        <p:nvSpPr>
          <p:cNvPr id="2972" name="Google Shape;2972;p338"/>
          <p:cNvSpPr txBox="1"/>
          <p:nvPr/>
        </p:nvSpPr>
        <p:spPr>
          <a:xfrm>
            <a:off x="492625" y="789625"/>
            <a:ext cx="8376600" cy="387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solidFill>
                  <a:srgbClr val="FF0000"/>
                </a:solidFill>
                <a:latin typeface="Calibri"/>
                <a:ea typeface="Calibri"/>
                <a:cs typeface="Calibri"/>
                <a:sym typeface="Calibri"/>
              </a:rPr>
              <a:t>Group Attribution Bias</a:t>
            </a:r>
            <a:r>
              <a:rPr lang="en-US">
                <a:latin typeface="Calibri"/>
                <a:ea typeface="Calibri"/>
                <a:cs typeface="Calibri"/>
                <a:sym typeface="Calibri"/>
              </a:rPr>
              <a:t>: Group attribution bias takes place when data teams extrapolate what is true of individuals to entire groups the individual is or is not part of.</a:t>
            </a: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457200" lvl="0" indent="0" algn="just" rtl="0">
              <a:spcBef>
                <a:spcPts val="0"/>
              </a:spcBef>
              <a:spcAft>
                <a:spcPts val="0"/>
              </a:spcAft>
              <a:buNone/>
            </a:pPr>
            <a:r>
              <a:rPr lang="en-US">
                <a:latin typeface="Calibri"/>
                <a:ea typeface="Calibri"/>
                <a:cs typeface="Calibri"/>
                <a:sym typeface="Calibri"/>
              </a:rPr>
              <a:t>E.g., This type of AI bias can be found in admission and recruiting tools that may favor the candidates who graduated from certain schools and show prejudice against those who didn’t.</a:t>
            </a: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solidFill>
                  <a:srgbClr val="38761D"/>
                </a:solidFill>
                <a:latin typeface="Calibri"/>
                <a:ea typeface="Calibri"/>
                <a:cs typeface="Calibri"/>
                <a:sym typeface="Calibri"/>
              </a:rPr>
              <a:t>Implicit Bias:</a:t>
            </a:r>
            <a:r>
              <a:rPr lang="en-US">
                <a:latin typeface="Calibri"/>
                <a:ea typeface="Calibri"/>
                <a:cs typeface="Calibri"/>
                <a:sym typeface="Calibri"/>
              </a:rPr>
              <a:t> This type of AI bias occurs when AI assumptions are made based on personal experience that doesn’t necessarily apply more generally. </a:t>
            </a: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457200" lvl="0" indent="0" algn="just" rtl="0">
              <a:spcBef>
                <a:spcPts val="0"/>
              </a:spcBef>
              <a:spcAft>
                <a:spcPts val="0"/>
              </a:spcAft>
              <a:buNone/>
            </a:pPr>
            <a:r>
              <a:rPr lang="en-US">
                <a:latin typeface="Calibri"/>
                <a:ea typeface="Calibri"/>
                <a:cs typeface="Calibri"/>
                <a:sym typeface="Calibri"/>
              </a:rPr>
              <a:t>E.g., if data scientists have picked up on cultural cues about women being housekeepers, they might struggle to connect women to influential roles in business despite their conscious belief in gender equality — an example echoing the story of Google Images’ gender bias.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8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Learning </a:t>
            </a:r>
            <a:endParaRPr/>
          </a:p>
        </p:txBody>
      </p:sp>
      <p:pic>
        <p:nvPicPr>
          <p:cNvPr id="2577" name="Google Shape;2577;p285"/>
          <p:cNvPicPr preferRelativeResize="0"/>
          <p:nvPr/>
        </p:nvPicPr>
        <p:blipFill rotWithShape="1">
          <a:blip r:embed="rId3">
            <a:alphaModFix/>
          </a:blip>
          <a:srcRect l="26486" t="4869" r="22936" b="6430"/>
          <a:stretch/>
        </p:blipFill>
        <p:spPr>
          <a:xfrm>
            <a:off x="5803350" y="925550"/>
            <a:ext cx="2559251" cy="2993624"/>
          </a:xfrm>
          <a:prstGeom prst="rect">
            <a:avLst/>
          </a:prstGeom>
          <a:noFill/>
          <a:ln>
            <a:noFill/>
          </a:ln>
        </p:spPr>
      </p:pic>
      <p:sp>
        <p:nvSpPr>
          <p:cNvPr id="2578" name="Google Shape;2578;p285"/>
          <p:cNvSpPr txBox="1"/>
          <p:nvPr/>
        </p:nvSpPr>
        <p:spPr>
          <a:xfrm>
            <a:off x="359950" y="630150"/>
            <a:ext cx="4893600" cy="4073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rgbClr val="0000FF"/>
                </a:solidFill>
                <a:latin typeface="Calibri"/>
                <a:ea typeface="Calibri"/>
                <a:cs typeface="Calibri"/>
                <a:sym typeface="Calibri"/>
              </a:rPr>
              <a:t>Humans are successful in adapting and learning quickly is that they leverage knowledge acquired from prior experience to solve novel tasks.</a:t>
            </a:r>
            <a:endParaRPr sz="1600">
              <a:solidFill>
                <a:srgbClr val="0000FF"/>
              </a:solidFill>
              <a:latin typeface="Calibri"/>
              <a:ea typeface="Calibri"/>
              <a:cs typeface="Calibri"/>
              <a:sym typeface="Calibri"/>
            </a:endParaRPr>
          </a:p>
          <a:p>
            <a:pPr marL="0" lvl="0" indent="0" algn="just" rtl="0">
              <a:spcBef>
                <a:spcPts val="0"/>
              </a:spcBef>
              <a:spcAft>
                <a:spcPts val="0"/>
              </a:spcAft>
              <a:buNone/>
            </a:pPr>
            <a:endParaRPr sz="1600">
              <a:solidFill>
                <a:srgbClr val="0000FF"/>
              </a:solidFill>
              <a:latin typeface="Calibri"/>
              <a:ea typeface="Calibri"/>
              <a:cs typeface="Calibri"/>
              <a:sym typeface="Calibri"/>
            </a:endParaRPr>
          </a:p>
          <a:p>
            <a:pPr marL="0" lvl="0" indent="0" algn="just" rtl="0">
              <a:spcBef>
                <a:spcPts val="0"/>
              </a:spcBef>
              <a:spcAft>
                <a:spcPts val="0"/>
              </a:spcAft>
              <a:buNone/>
            </a:pPr>
            <a:endParaRPr sz="1600">
              <a:solidFill>
                <a:srgbClr val="0000FF"/>
              </a:solidFill>
              <a:latin typeface="Calibri"/>
              <a:ea typeface="Calibri"/>
              <a:cs typeface="Calibri"/>
              <a:sym typeface="Calibri"/>
            </a:endParaRPr>
          </a:p>
          <a:p>
            <a:pPr marL="0" lvl="0" indent="0" algn="just" rtl="0">
              <a:spcBef>
                <a:spcPts val="0"/>
              </a:spcBef>
              <a:spcAft>
                <a:spcPts val="0"/>
              </a:spcAft>
              <a:buNone/>
            </a:pPr>
            <a:endParaRPr sz="1600">
              <a:solidFill>
                <a:srgbClr val="0000FF"/>
              </a:solidFill>
              <a:latin typeface="Calibri"/>
              <a:ea typeface="Calibri"/>
              <a:cs typeface="Calibri"/>
              <a:sym typeface="Calibri"/>
            </a:endParaRPr>
          </a:p>
          <a:p>
            <a:pPr marL="0" lvl="0" indent="0" algn="just" rtl="0">
              <a:spcBef>
                <a:spcPts val="0"/>
              </a:spcBef>
              <a:spcAft>
                <a:spcPts val="0"/>
              </a:spcAft>
              <a:buNone/>
            </a:pPr>
            <a:r>
              <a:rPr lang="en-US" sz="1600">
                <a:latin typeface="Calibri"/>
                <a:ea typeface="Calibri"/>
                <a:cs typeface="Calibri"/>
                <a:sym typeface="Calibri"/>
              </a:rPr>
              <a:t>With only few instances of knife, a small child can also</a:t>
            </a:r>
            <a:endParaRPr sz="1600">
              <a:latin typeface="Calibri"/>
              <a:ea typeface="Calibri"/>
              <a:cs typeface="Calibri"/>
              <a:sym typeface="Calibri"/>
            </a:endParaRPr>
          </a:p>
          <a:p>
            <a:pPr marL="0" lvl="0" indent="0" algn="just" rtl="0">
              <a:spcBef>
                <a:spcPts val="0"/>
              </a:spcBef>
              <a:spcAft>
                <a:spcPts val="0"/>
              </a:spcAft>
              <a:buNone/>
            </a:pPr>
            <a:r>
              <a:rPr lang="en-US" sz="1600">
                <a:latin typeface="Calibri"/>
                <a:ea typeface="Calibri"/>
                <a:cs typeface="Calibri"/>
                <a:sym typeface="Calibri"/>
              </a:rPr>
              <a:t>learn to distinguish knife from spoons and glasses. </a:t>
            </a:r>
            <a:endParaRPr sz="16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33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Types of machine learning bias</a:t>
            </a:r>
            <a:endParaRPr/>
          </a:p>
        </p:txBody>
      </p:sp>
      <p:sp>
        <p:nvSpPr>
          <p:cNvPr id="2979" name="Google Shape;2979;p339"/>
          <p:cNvSpPr txBox="1"/>
          <p:nvPr/>
        </p:nvSpPr>
        <p:spPr>
          <a:xfrm>
            <a:off x="557825" y="796875"/>
            <a:ext cx="8345400" cy="37671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Calibri"/>
              <a:buChar char="●"/>
            </a:pPr>
            <a:r>
              <a:rPr lang="en-US" sz="1800">
                <a:solidFill>
                  <a:srgbClr val="0000FF"/>
                </a:solidFill>
                <a:latin typeface="Calibri"/>
                <a:ea typeface="Calibri"/>
                <a:cs typeface="Calibri"/>
                <a:sym typeface="Calibri"/>
              </a:rPr>
              <a:t>Algorithm bias : </a:t>
            </a:r>
            <a:r>
              <a:rPr lang="en-US" sz="1800">
                <a:latin typeface="Calibri"/>
                <a:ea typeface="Calibri"/>
                <a:cs typeface="Calibri"/>
                <a:sym typeface="Calibri"/>
              </a:rPr>
              <a:t>This occurs when there's a problem within the algorithm that performs the calculations that power the machine learning computations.</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US" sz="1800">
                <a:solidFill>
                  <a:srgbClr val="9900FF"/>
                </a:solidFill>
                <a:latin typeface="Calibri"/>
                <a:ea typeface="Calibri"/>
                <a:cs typeface="Calibri"/>
                <a:sym typeface="Calibri"/>
              </a:rPr>
              <a:t>Sample bias:</a:t>
            </a:r>
            <a:r>
              <a:rPr lang="en-US" sz="1800">
                <a:latin typeface="Calibri"/>
                <a:ea typeface="Calibri"/>
                <a:cs typeface="Calibri"/>
                <a:sym typeface="Calibri"/>
              </a:rPr>
              <a:t>  This happens when there's a problem with the data used to train the machine learning model. In this type of bias, the data used is either not large enough or representative enough to teach the system. </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914400" lvl="1" indent="-342900" algn="just" rtl="0">
              <a:spcBef>
                <a:spcPts val="0"/>
              </a:spcBef>
              <a:spcAft>
                <a:spcPts val="0"/>
              </a:spcAft>
              <a:buSzPts val="1800"/>
              <a:buFont typeface="Calibri"/>
              <a:buChar char="○"/>
            </a:pPr>
            <a:r>
              <a:rPr lang="en-US" sz="1800">
                <a:latin typeface="Calibri"/>
                <a:ea typeface="Calibri"/>
                <a:cs typeface="Calibri"/>
                <a:sym typeface="Calibri"/>
              </a:rPr>
              <a:t>For example, using training data that features only female teachers will train the system to conclude that all teachers are female.</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985" name="Google Shape;2985;p34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Types of machine learning bias</a:t>
            </a:r>
            <a:endParaRPr/>
          </a:p>
        </p:txBody>
      </p:sp>
      <p:sp>
        <p:nvSpPr>
          <p:cNvPr id="2986" name="Google Shape;2986;p340"/>
          <p:cNvSpPr txBox="1"/>
          <p:nvPr/>
        </p:nvSpPr>
        <p:spPr>
          <a:xfrm>
            <a:off x="441900" y="905550"/>
            <a:ext cx="8294700" cy="37092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Calibri"/>
              <a:buChar char="●"/>
            </a:pPr>
            <a:r>
              <a:rPr lang="en-US" sz="1800">
                <a:solidFill>
                  <a:srgbClr val="980000"/>
                </a:solidFill>
                <a:latin typeface="Calibri"/>
                <a:ea typeface="Calibri"/>
                <a:cs typeface="Calibri"/>
                <a:sym typeface="Calibri"/>
              </a:rPr>
              <a:t>Prejudice bias : </a:t>
            </a:r>
            <a:r>
              <a:rPr lang="en-US" sz="1800">
                <a:latin typeface="Calibri"/>
                <a:ea typeface="Calibri"/>
                <a:cs typeface="Calibri"/>
                <a:sym typeface="Calibri"/>
              </a:rPr>
              <a:t> In this case, the data used to train the system reflects existing prejudices, stereotypes and/or faulty societal assumptions, thereby introducing those same real-world biases into the machine learning itself. </a:t>
            </a:r>
            <a:endParaRPr sz="1800">
              <a:latin typeface="Calibri"/>
              <a:ea typeface="Calibri"/>
              <a:cs typeface="Calibri"/>
              <a:sym typeface="Calibri"/>
            </a:endParaRPr>
          </a:p>
          <a:p>
            <a:pPr marL="914400" lvl="1" indent="-342900" algn="just" rtl="0">
              <a:spcBef>
                <a:spcPts val="0"/>
              </a:spcBef>
              <a:spcAft>
                <a:spcPts val="0"/>
              </a:spcAft>
              <a:buSzPts val="1800"/>
              <a:buFont typeface="Calibri"/>
              <a:buChar char="○"/>
            </a:pPr>
            <a:r>
              <a:rPr lang="en-US" sz="1800">
                <a:latin typeface="Calibri"/>
                <a:ea typeface="Calibri"/>
                <a:cs typeface="Calibri"/>
                <a:sym typeface="Calibri"/>
              </a:rPr>
              <a:t>For example, using data about medical professionals that includes only female nurses and male doctors would thereby perpetuate a real-world gender stereotype about healthcare workers in the computer system.</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US" sz="1800">
                <a:solidFill>
                  <a:srgbClr val="38761D"/>
                </a:solidFill>
                <a:latin typeface="Calibri"/>
                <a:ea typeface="Calibri"/>
                <a:cs typeface="Calibri"/>
                <a:sym typeface="Calibri"/>
              </a:rPr>
              <a:t>Measurement bias : </a:t>
            </a:r>
            <a:r>
              <a:rPr lang="en-US" sz="1800">
                <a:latin typeface="Calibri"/>
                <a:ea typeface="Calibri"/>
                <a:cs typeface="Calibri"/>
                <a:sym typeface="Calibri"/>
              </a:rPr>
              <a:t> As the name suggests, this bias arises due to underlying problems with the accuracy of the data and how it was measured or assessed. </a:t>
            </a:r>
            <a:endParaRPr sz="1800">
              <a:latin typeface="Calibri"/>
              <a:ea typeface="Calibri"/>
              <a:cs typeface="Calibri"/>
              <a:sym typeface="Calibri"/>
            </a:endParaRPr>
          </a:p>
          <a:p>
            <a:pPr marL="914400" lvl="1" indent="-342900" algn="just" rtl="0">
              <a:spcBef>
                <a:spcPts val="0"/>
              </a:spcBef>
              <a:spcAft>
                <a:spcPts val="0"/>
              </a:spcAft>
              <a:buSzPts val="1800"/>
              <a:buFont typeface="Calibri"/>
              <a:buChar char="○"/>
            </a:pPr>
            <a:r>
              <a:rPr lang="en-US" sz="1800">
                <a:latin typeface="Calibri"/>
                <a:ea typeface="Calibri"/>
                <a:cs typeface="Calibri"/>
                <a:sym typeface="Calibri"/>
              </a:rPr>
              <a:t>a system being trained to precisely assess weight will be biased if the weights contained in the training data were consistently rounded up.</a:t>
            </a:r>
            <a:endParaRPr sz="1800">
              <a:latin typeface="Calibri"/>
              <a:ea typeface="Calibri"/>
              <a:cs typeface="Calibri"/>
              <a:sym typeface="Calibri"/>
            </a:endParaRPr>
          </a:p>
          <a:p>
            <a:pPr marL="0" lvl="0" indent="0" algn="just"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34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Types of machine learning bias</a:t>
            </a:r>
            <a:endParaRPr/>
          </a:p>
        </p:txBody>
      </p:sp>
      <p:sp>
        <p:nvSpPr>
          <p:cNvPr id="2993" name="Google Shape;2993;p341"/>
          <p:cNvSpPr txBox="1"/>
          <p:nvPr/>
        </p:nvSpPr>
        <p:spPr>
          <a:xfrm>
            <a:off x="326000" y="1035950"/>
            <a:ext cx="8553000" cy="3571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a:solidFill>
                  <a:srgbClr val="00B050"/>
                </a:solidFill>
                <a:latin typeface="Calibri"/>
                <a:ea typeface="Calibri"/>
                <a:cs typeface="Calibri"/>
                <a:sym typeface="Calibri"/>
              </a:rPr>
              <a:t>Exclusion bias :</a:t>
            </a:r>
            <a:r>
              <a:rPr lang="en-US" sz="1800">
                <a:latin typeface="Calibri"/>
                <a:ea typeface="Calibri"/>
                <a:cs typeface="Calibri"/>
                <a:sym typeface="Calibri"/>
              </a:rPr>
              <a:t> This happens when an important data point is left out of the data being used --something that can happen if the modelers don't recognize the data point as consequential.</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34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How to prevent bias</a:t>
            </a:r>
            <a:endParaRPr/>
          </a:p>
        </p:txBody>
      </p:sp>
      <p:sp>
        <p:nvSpPr>
          <p:cNvPr id="3000" name="Google Shape;3000;p342"/>
          <p:cNvSpPr txBox="1"/>
          <p:nvPr/>
        </p:nvSpPr>
        <p:spPr>
          <a:xfrm>
            <a:off x="514350" y="680975"/>
            <a:ext cx="8280300" cy="3861300"/>
          </a:xfrm>
          <a:prstGeom prst="rect">
            <a:avLst/>
          </a:prstGeom>
          <a:noFill/>
          <a:ln>
            <a:noFill/>
          </a:ln>
        </p:spPr>
        <p:txBody>
          <a:bodyPr spcFirstLastPara="1" wrap="square" lIns="91425" tIns="91425" rIns="91425" bIns="91425" anchor="t" anchorCtr="0">
            <a:noAutofit/>
          </a:bodyPr>
          <a:lstStyle/>
          <a:p>
            <a:pPr marL="698500" lvl="0" indent="-342900" algn="l" rtl="0">
              <a:lnSpc>
                <a:spcPct val="115000"/>
              </a:lnSpc>
              <a:spcBef>
                <a:spcPts val="0"/>
              </a:spcBef>
              <a:spcAft>
                <a:spcPts val="0"/>
              </a:spcAft>
              <a:buClr>
                <a:schemeClr val="dk1"/>
              </a:buClr>
              <a:buSzPts val="1800"/>
              <a:buFont typeface="Calibri"/>
              <a:buAutoNum type="arabicPeriod"/>
            </a:pPr>
            <a:r>
              <a:rPr lang="en-US" sz="1800">
                <a:solidFill>
                  <a:schemeClr val="dk1"/>
                </a:solidFill>
                <a:highlight>
                  <a:srgbClr val="FFFFFF"/>
                </a:highlight>
                <a:latin typeface="Calibri"/>
                <a:ea typeface="Calibri"/>
                <a:cs typeface="Calibri"/>
                <a:sym typeface="Calibri"/>
              </a:rPr>
              <a:t>Select training data that is appropriately representative and large enough to counteract common types of machine learning bias, such as sample bias and prejudice bias.</a:t>
            </a:r>
            <a:endParaRPr sz="1800">
              <a:solidFill>
                <a:schemeClr val="dk1"/>
              </a:solidFill>
              <a:highlight>
                <a:srgbClr val="FFFFFF"/>
              </a:highlight>
              <a:latin typeface="Calibri"/>
              <a:ea typeface="Calibri"/>
              <a:cs typeface="Calibri"/>
              <a:sym typeface="Calibri"/>
            </a:endParaRPr>
          </a:p>
          <a:p>
            <a:pPr marL="698500" lvl="0" indent="-342900" algn="l" rtl="0">
              <a:lnSpc>
                <a:spcPct val="115000"/>
              </a:lnSpc>
              <a:spcBef>
                <a:spcPts val="0"/>
              </a:spcBef>
              <a:spcAft>
                <a:spcPts val="0"/>
              </a:spcAft>
              <a:buClr>
                <a:schemeClr val="dk1"/>
              </a:buClr>
              <a:buSzPts val="1800"/>
              <a:buFont typeface="Calibri"/>
              <a:buAutoNum type="arabicPeriod"/>
            </a:pPr>
            <a:r>
              <a:rPr lang="en-US" sz="1800">
                <a:solidFill>
                  <a:schemeClr val="dk1"/>
                </a:solidFill>
                <a:highlight>
                  <a:srgbClr val="FFFFFF"/>
                </a:highlight>
                <a:latin typeface="Calibri"/>
                <a:ea typeface="Calibri"/>
                <a:cs typeface="Calibri"/>
                <a:sym typeface="Calibri"/>
              </a:rPr>
              <a:t>Test and validate to ensure the results of machine learning systems don't reflect bias due to algorithms or the data sets.</a:t>
            </a:r>
            <a:endParaRPr sz="1800">
              <a:solidFill>
                <a:schemeClr val="dk1"/>
              </a:solidFill>
              <a:highlight>
                <a:srgbClr val="FFFFFF"/>
              </a:highlight>
              <a:latin typeface="Calibri"/>
              <a:ea typeface="Calibri"/>
              <a:cs typeface="Calibri"/>
              <a:sym typeface="Calibri"/>
            </a:endParaRPr>
          </a:p>
          <a:p>
            <a:pPr marL="698500" lvl="0" indent="-342900" algn="l" rtl="0">
              <a:lnSpc>
                <a:spcPct val="115000"/>
              </a:lnSpc>
              <a:spcBef>
                <a:spcPts val="0"/>
              </a:spcBef>
              <a:spcAft>
                <a:spcPts val="0"/>
              </a:spcAft>
              <a:buClr>
                <a:schemeClr val="dk1"/>
              </a:buClr>
              <a:buSzPts val="1800"/>
              <a:buFont typeface="Calibri"/>
              <a:buAutoNum type="arabicPeriod"/>
            </a:pPr>
            <a:r>
              <a:rPr lang="en-US" sz="1800">
                <a:solidFill>
                  <a:schemeClr val="dk1"/>
                </a:solidFill>
                <a:highlight>
                  <a:srgbClr val="FFFFFF"/>
                </a:highlight>
                <a:latin typeface="Calibri"/>
                <a:ea typeface="Calibri"/>
                <a:cs typeface="Calibri"/>
                <a:sym typeface="Calibri"/>
              </a:rPr>
              <a:t>Monitor machine learning systems as they perform their tasks to ensure biases don't creep in over time as the systems continue to learn as they work.</a:t>
            </a:r>
            <a:endParaRPr sz="1800">
              <a:solidFill>
                <a:schemeClr val="dk1"/>
              </a:solidFill>
              <a:highlight>
                <a:srgbClr val="FFFFFF"/>
              </a:highlight>
              <a:latin typeface="Calibri"/>
              <a:ea typeface="Calibri"/>
              <a:cs typeface="Calibri"/>
              <a:sym typeface="Calibri"/>
            </a:endParaRPr>
          </a:p>
          <a:p>
            <a:pPr marL="698500" lvl="0" indent="-342900" algn="l" rtl="0">
              <a:lnSpc>
                <a:spcPct val="115000"/>
              </a:lnSpc>
              <a:spcBef>
                <a:spcPts val="0"/>
              </a:spcBef>
              <a:spcAft>
                <a:spcPts val="0"/>
              </a:spcAft>
              <a:buClr>
                <a:schemeClr val="dk1"/>
              </a:buClr>
              <a:buSzPts val="1800"/>
              <a:buFont typeface="Calibri"/>
              <a:buAutoNum type="arabicPeriod"/>
            </a:pPr>
            <a:r>
              <a:rPr lang="en-US" sz="1800">
                <a:solidFill>
                  <a:schemeClr val="dk1"/>
                </a:solidFill>
                <a:highlight>
                  <a:srgbClr val="FFFFFF"/>
                </a:highlight>
                <a:latin typeface="Calibri"/>
                <a:ea typeface="Calibri"/>
                <a:cs typeface="Calibri"/>
                <a:sym typeface="Calibri"/>
              </a:rPr>
              <a:t>Use additional resources, such as Google's </a:t>
            </a:r>
            <a:r>
              <a:rPr lang="en-US" sz="1800" u="sng">
                <a:solidFill>
                  <a:schemeClr val="dk1"/>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What-if Tool</a:t>
            </a:r>
            <a:r>
              <a:rPr lang="en-US" sz="1800">
                <a:solidFill>
                  <a:schemeClr val="dk1"/>
                </a:solidFill>
                <a:highlight>
                  <a:srgbClr val="FFFFFF"/>
                </a:highlight>
                <a:latin typeface="Calibri"/>
                <a:ea typeface="Calibri"/>
                <a:cs typeface="Calibri"/>
                <a:sym typeface="Calibri"/>
              </a:rPr>
              <a:t> or IBM's </a:t>
            </a:r>
            <a:r>
              <a:rPr lang="en-US" sz="1800" u="sng">
                <a:solidFill>
                  <a:schemeClr val="dk1"/>
                </a:solidFill>
                <a:highlight>
                  <a:srgbClr val="FFFFFF"/>
                </a:highlight>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AI Fairness 360 Open Source Toolkit</a:t>
            </a:r>
            <a:r>
              <a:rPr lang="en-US" sz="1800">
                <a:solidFill>
                  <a:schemeClr val="dk1"/>
                </a:solidFill>
                <a:highlight>
                  <a:srgbClr val="FFFFFF"/>
                </a:highlight>
                <a:latin typeface="Calibri"/>
                <a:ea typeface="Calibri"/>
                <a:cs typeface="Calibri"/>
                <a:sym typeface="Calibri"/>
              </a:rPr>
              <a:t>, to examine and inspect models.</a:t>
            </a:r>
            <a:endParaRPr sz="1800">
              <a:solidFill>
                <a:schemeClr val="dk1"/>
              </a:solidFill>
              <a:highlight>
                <a:srgbClr val="FFFFFF"/>
              </a:highlight>
              <a:latin typeface="Calibri"/>
              <a:ea typeface="Calibri"/>
              <a:cs typeface="Calibri"/>
              <a:sym typeface="Calibri"/>
            </a:endParaRPr>
          </a:p>
          <a:p>
            <a:pPr marL="0" lvl="0" indent="0" algn="l" rtl="0">
              <a:spcBef>
                <a:spcPts val="380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pic>
        <p:nvPicPr>
          <p:cNvPr id="3006" name="Google Shape;3006;p343"/>
          <p:cNvPicPr preferRelativeResize="0"/>
          <p:nvPr/>
        </p:nvPicPr>
        <p:blipFill rotWithShape="1">
          <a:blip r:embed="rId3">
            <a:alphaModFix/>
          </a:blip>
          <a:srcRect b="6725"/>
          <a:stretch/>
        </p:blipFill>
        <p:spPr>
          <a:xfrm>
            <a:off x="2692400" y="152400"/>
            <a:ext cx="6451600" cy="4513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344"/>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Qualities in AI </a:t>
            </a:r>
            <a:endParaRPr/>
          </a:p>
        </p:txBody>
      </p:sp>
      <p:sp>
        <p:nvSpPr>
          <p:cNvPr id="3013" name="Google Shape;3013;p344"/>
          <p:cNvSpPr txBox="1"/>
          <p:nvPr/>
        </p:nvSpPr>
        <p:spPr>
          <a:xfrm>
            <a:off x="530500" y="922600"/>
            <a:ext cx="8426100" cy="3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9900FF"/>
                </a:solidFill>
                <a:latin typeface="Calibri"/>
                <a:ea typeface="Calibri"/>
                <a:cs typeface="Calibri"/>
                <a:sym typeface="Calibri"/>
              </a:rPr>
              <a:t>Qualities that we usually consider while making machines </a:t>
            </a:r>
            <a:endParaRPr sz="1800">
              <a:solidFill>
                <a:srgbClr val="9900FF"/>
              </a:solidFill>
              <a:latin typeface="Calibri"/>
              <a:ea typeface="Calibri"/>
              <a:cs typeface="Calibri"/>
              <a:sym typeface="Calibri"/>
            </a:endParaRPr>
          </a:p>
          <a:p>
            <a:pPr marL="0" lvl="0" indent="457200" algn="l" rtl="0">
              <a:spcBef>
                <a:spcPts val="0"/>
              </a:spcBef>
              <a:spcAft>
                <a:spcPts val="0"/>
              </a:spcAft>
              <a:buNone/>
            </a:pPr>
            <a:r>
              <a:rPr lang="en-US" sz="1800">
                <a:latin typeface="Calibri"/>
                <a:ea typeface="Calibri"/>
                <a:cs typeface="Calibri"/>
                <a:sym typeface="Calibri"/>
              </a:rPr>
              <a:t>• Powerful (Speed, Accuracy etc.)</a:t>
            </a:r>
            <a:endParaRPr sz="1800">
              <a:latin typeface="Calibri"/>
              <a:ea typeface="Calibri"/>
              <a:cs typeface="Calibri"/>
              <a:sym typeface="Calibri"/>
            </a:endParaRPr>
          </a:p>
          <a:p>
            <a:pPr marL="0" lvl="0" indent="457200" algn="l" rtl="0">
              <a:spcBef>
                <a:spcPts val="0"/>
              </a:spcBef>
              <a:spcAft>
                <a:spcPts val="0"/>
              </a:spcAft>
              <a:buNone/>
            </a:pPr>
            <a:r>
              <a:rPr lang="en-US" sz="1800">
                <a:latin typeface="Calibri"/>
                <a:ea typeface="Calibri"/>
                <a:cs typeface="Calibri"/>
                <a:sym typeface="Calibri"/>
              </a:rPr>
              <a:t> • Scalability – how an algorithm scales up on larger parallel systems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US" sz="1800">
                <a:solidFill>
                  <a:srgbClr val="0000FF"/>
                </a:solidFill>
                <a:latin typeface="Calibri"/>
                <a:ea typeface="Calibri"/>
                <a:cs typeface="Calibri"/>
                <a:sym typeface="Calibri"/>
              </a:rPr>
              <a:t>Qualities that we need to consider</a:t>
            </a:r>
            <a:endParaRPr sz="1800">
              <a:solidFill>
                <a:srgbClr val="0000FF"/>
              </a:solidFill>
              <a:latin typeface="Calibri"/>
              <a:ea typeface="Calibri"/>
              <a:cs typeface="Calibri"/>
              <a:sym typeface="Calibri"/>
            </a:endParaRPr>
          </a:p>
          <a:p>
            <a:pPr marL="1828800" lvl="0" indent="-342900" algn="l" rtl="0">
              <a:spcBef>
                <a:spcPts val="0"/>
              </a:spcBef>
              <a:spcAft>
                <a:spcPts val="0"/>
              </a:spcAft>
              <a:buSzPts val="1800"/>
              <a:buFont typeface="Calibri"/>
              <a:buChar char="●"/>
            </a:pPr>
            <a:r>
              <a:rPr lang="en-US" sz="1800">
                <a:latin typeface="Calibri"/>
                <a:ea typeface="Calibri"/>
                <a:cs typeface="Calibri"/>
                <a:sym typeface="Calibri"/>
              </a:rPr>
              <a:t> Transparency </a:t>
            </a:r>
            <a:endParaRPr sz="1800">
              <a:latin typeface="Calibri"/>
              <a:ea typeface="Calibri"/>
              <a:cs typeface="Calibri"/>
              <a:sym typeface="Calibri"/>
            </a:endParaRPr>
          </a:p>
          <a:p>
            <a:pPr marL="1828800" lvl="0" indent="-342900" algn="l" rtl="0">
              <a:spcBef>
                <a:spcPts val="0"/>
              </a:spcBef>
              <a:spcAft>
                <a:spcPts val="0"/>
              </a:spcAft>
              <a:buSzPts val="1800"/>
              <a:buFont typeface="Calibri"/>
              <a:buChar char="●"/>
            </a:pPr>
            <a:r>
              <a:rPr lang="en-US" sz="1800">
                <a:latin typeface="Calibri"/>
                <a:ea typeface="Calibri"/>
                <a:cs typeface="Calibri"/>
                <a:sym typeface="Calibri"/>
              </a:rPr>
              <a:t> Auditability </a:t>
            </a:r>
            <a:endParaRPr sz="1800">
              <a:latin typeface="Calibri"/>
              <a:ea typeface="Calibri"/>
              <a:cs typeface="Calibri"/>
              <a:sym typeface="Calibri"/>
            </a:endParaRPr>
          </a:p>
          <a:p>
            <a:pPr marL="1828800" lvl="0" indent="-342900" algn="l" rtl="0">
              <a:spcBef>
                <a:spcPts val="0"/>
              </a:spcBef>
              <a:spcAft>
                <a:spcPts val="0"/>
              </a:spcAft>
              <a:buSzPts val="1800"/>
              <a:buFont typeface="Calibri"/>
              <a:buChar char="●"/>
            </a:pPr>
            <a:r>
              <a:rPr lang="en-US" sz="1800">
                <a:latin typeface="Calibri"/>
                <a:ea typeface="Calibri"/>
                <a:cs typeface="Calibri"/>
                <a:sym typeface="Calibri"/>
              </a:rPr>
              <a:t>Incorruptibility </a:t>
            </a:r>
            <a:endParaRPr sz="1800">
              <a:latin typeface="Calibri"/>
              <a:ea typeface="Calibri"/>
              <a:cs typeface="Calibri"/>
              <a:sym typeface="Calibri"/>
            </a:endParaRPr>
          </a:p>
          <a:p>
            <a:pPr marL="1828800" lvl="0" indent="-342900" algn="l" rtl="0">
              <a:spcBef>
                <a:spcPts val="0"/>
              </a:spcBef>
              <a:spcAft>
                <a:spcPts val="0"/>
              </a:spcAft>
              <a:buSzPts val="1800"/>
              <a:buFont typeface="Calibri"/>
              <a:buChar char="●"/>
            </a:pPr>
            <a:r>
              <a:rPr lang="en-US" sz="1800">
                <a:latin typeface="Calibri"/>
                <a:ea typeface="Calibri"/>
                <a:cs typeface="Calibri"/>
                <a:sym typeface="Calibri"/>
              </a:rPr>
              <a:t> Responsibility </a:t>
            </a:r>
            <a:endParaRPr sz="1800">
              <a:latin typeface="Calibri"/>
              <a:ea typeface="Calibri"/>
              <a:cs typeface="Calibri"/>
              <a:sym typeface="Calibri"/>
            </a:endParaRPr>
          </a:p>
          <a:p>
            <a:pPr marL="1828800" lvl="0" indent="-342900" algn="l" rtl="0">
              <a:spcBef>
                <a:spcPts val="0"/>
              </a:spcBef>
              <a:spcAft>
                <a:spcPts val="0"/>
              </a:spcAft>
              <a:buSzPts val="1800"/>
              <a:buFont typeface="Calibri"/>
              <a:buChar char="●"/>
            </a:pPr>
            <a:r>
              <a:rPr lang="en-US" sz="1800">
                <a:latin typeface="Calibri"/>
                <a:ea typeface="Calibri"/>
                <a:cs typeface="Calibri"/>
                <a:sym typeface="Calibri"/>
              </a:rPr>
              <a:t>Predictability</a:t>
            </a:r>
            <a:endParaRPr sz="18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34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Asimo</a:t>
            </a:r>
            <a:endParaRPr/>
          </a:p>
        </p:txBody>
      </p:sp>
      <p:pic>
        <p:nvPicPr>
          <p:cNvPr id="3020" name="Google Shape;3020;p345"/>
          <p:cNvPicPr preferRelativeResize="0"/>
          <p:nvPr/>
        </p:nvPicPr>
        <p:blipFill rotWithShape="1">
          <a:blip r:embed="rId3">
            <a:alphaModFix/>
          </a:blip>
          <a:srcRect t="18406" b="21265"/>
          <a:stretch/>
        </p:blipFill>
        <p:spPr>
          <a:xfrm>
            <a:off x="1048925" y="753425"/>
            <a:ext cx="7389200" cy="3343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34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Asimo</a:t>
            </a:r>
            <a:endParaRPr/>
          </a:p>
        </p:txBody>
      </p:sp>
      <p:sp>
        <p:nvSpPr>
          <p:cNvPr id="3027" name="Google Shape;3027;p346"/>
          <p:cNvSpPr txBox="1"/>
          <p:nvPr/>
        </p:nvSpPr>
        <p:spPr>
          <a:xfrm>
            <a:off x="369475" y="833100"/>
            <a:ext cx="8499600" cy="38685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ASIMO has the ability to </a:t>
            </a:r>
            <a:r>
              <a:rPr lang="en-US" sz="1600">
                <a:solidFill>
                  <a:srgbClr val="0000FF"/>
                </a:solidFill>
                <a:latin typeface="Calibri"/>
                <a:ea typeface="Calibri"/>
                <a:cs typeface="Calibri"/>
                <a:sym typeface="Calibri"/>
              </a:rPr>
              <a:t>recognize moving objects</a:t>
            </a:r>
            <a:r>
              <a:rPr lang="en-US" sz="1600">
                <a:latin typeface="Calibri"/>
                <a:ea typeface="Calibri"/>
                <a:cs typeface="Calibri"/>
                <a:sym typeface="Calibri"/>
              </a:rPr>
              <a:t>, </a:t>
            </a:r>
            <a:r>
              <a:rPr lang="en-US" sz="1600">
                <a:solidFill>
                  <a:srgbClr val="0000FF"/>
                </a:solidFill>
                <a:latin typeface="Calibri"/>
                <a:ea typeface="Calibri"/>
                <a:cs typeface="Calibri"/>
                <a:sym typeface="Calibri"/>
              </a:rPr>
              <a:t>postures, gestures, its surrounding environment, sounds and faces</a:t>
            </a:r>
            <a:r>
              <a:rPr lang="en-US" sz="1600">
                <a:latin typeface="Calibri"/>
                <a:ea typeface="Calibri"/>
                <a:cs typeface="Calibri"/>
                <a:sym typeface="Calibri"/>
              </a:rPr>
              <a:t>, which enables it to interact with humans.</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 The robot can detect the</a:t>
            </a:r>
            <a:r>
              <a:rPr lang="en-US" sz="1600">
                <a:solidFill>
                  <a:srgbClr val="9900FF"/>
                </a:solidFill>
                <a:latin typeface="Calibri"/>
                <a:ea typeface="Calibri"/>
                <a:cs typeface="Calibri"/>
                <a:sym typeface="Calibri"/>
              </a:rPr>
              <a:t> movements of multiple objects by using visual information captured by two camera "eyes"</a:t>
            </a:r>
            <a:r>
              <a:rPr lang="en-US" sz="1600">
                <a:latin typeface="Calibri"/>
                <a:ea typeface="Calibri"/>
                <a:cs typeface="Calibri"/>
                <a:sym typeface="Calibri"/>
              </a:rPr>
              <a:t> in its head and also determine distance and direction. </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The robot </a:t>
            </a:r>
            <a:r>
              <a:rPr lang="en-US" sz="1600">
                <a:solidFill>
                  <a:srgbClr val="FFCC00"/>
                </a:solidFill>
                <a:latin typeface="Calibri"/>
                <a:ea typeface="Calibri"/>
                <a:cs typeface="Calibri"/>
                <a:sym typeface="Calibri"/>
              </a:rPr>
              <a:t>interprets voice commands</a:t>
            </a:r>
            <a:r>
              <a:rPr lang="en-US" sz="1600">
                <a:latin typeface="Calibri"/>
                <a:ea typeface="Calibri"/>
                <a:cs typeface="Calibri"/>
                <a:sym typeface="Calibri"/>
              </a:rPr>
              <a:t> and human gestures, enabling it to recognize when a handshake is offered or when a person waves or points, and then respond accordingly. ASIMO's ability to </a:t>
            </a:r>
            <a:r>
              <a:rPr lang="en-US" sz="1600">
                <a:solidFill>
                  <a:srgbClr val="980000"/>
                </a:solidFill>
                <a:latin typeface="Calibri"/>
                <a:ea typeface="Calibri"/>
                <a:cs typeface="Calibri"/>
                <a:sym typeface="Calibri"/>
              </a:rPr>
              <a:t>distinguish between voices and other sounds allows it to identify its companions</a:t>
            </a:r>
            <a:r>
              <a:rPr lang="en-US" sz="1600">
                <a:latin typeface="Calibri"/>
                <a:ea typeface="Calibri"/>
                <a:cs typeface="Calibri"/>
                <a:sym typeface="Calibri"/>
              </a:rPr>
              <a:t>. </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ASIMO is able to respond to its name and recognizes sounds associated with a falling object or collision. This allows the robot to face a person when spoken to or look towards a sound. </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ASIMO </a:t>
            </a:r>
            <a:r>
              <a:rPr lang="en-US" sz="1600">
                <a:solidFill>
                  <a:srgbClr val="FF3300"/>
                </a:solidFill>
                <a:latin typeface="Calibri"/>
                <a:ea typeface="Calibri"/>
                <a:cs typeface="Calibri"/>
                <a:sym typeface="Calibri"/>
              </a:rPr>
              <a:t>responds to questions</a:t>
            </a:r>
            <a:r>
              <a:rPr lang="en-US" sz="1600">
                <a:latin typeface="Calibri"/>
                <a:ea typeface="Calibri"/>
                <a:cs typeface="Calibri"/>
                <a:sym typeface="Calibri"/>
              </a:rPr>
              <a:t> by nodding or providing a verbal answer in different languages and can recognize approximately 10 different faces and address them by name.[15]</a:t>
            </a:r>
            <a:endParaRPr sz="16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sp>
        <p:nvSpPr>
          <p:cNvPr id="3033" name="Google Shape;3033;p34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Some Ethical Issues </a:t>
            </a:r>
            <a:endParaRPr/>
          </a:p>
        </p:txBody>
      </p:sp>
      <p:sp>
        <p:nvSpPr>
          <p:cNvPr id="3034" name="Google Shape;3034;p347"/>
          <p:cNvSpPr txBox="1"/>
          <p:nvPr/>
        </p:nvSpPr>
        <p:spPr>
          <a:xfrm>
            <a:off x="499750" y="930300"/>
            <a:ext cx="8369400" cy="36828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Reporting of results</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Interpretability of algorithm behaviour</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Discrimination and bias learned from human data</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The possibility of Artificial General Intelligence</a:t>
            </a:r>
            <a:endParaRPr sz="180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34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Reporting of results</a:t>
            </a:r>
            <a:endParaRPr/>
          </a:p>
        </p:txBody>
      </p:sp>
      <p:sp>
        <p:nvSpPr>
          <p:cNvPr id="3041" name="Google Shape;3041;p348"/>
          <p:cNvSpPr txBox="1"/>
          <p:nvPr/>
        </p:nvSpPr>
        <p:spPr>
          <a:xfrm>
            <a:off x="499750" y="930300"/>
            <a:ext cx="8369400" cy="36828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rgbClr val="0000FF"/>
              </a:buClr>
              <a:buSzPts val="1800"/>
              <a:buFont typeface="Calibri"/>
              <a:buChar char="●"/>
            </a:pPr>
            <a:r>
              <a:rPr lang="en-US" sz="1800">
                <a:solidFill>
                  <a:srgbClr val="0000FF"/>
                </a:solidFill>
                <a:latin typeface="Calibri"/>
                <a:ea typeface="Calibri"/>
                <a:cs typeface="Calibri"/>
                <a:sym typeface="Calibri"/>
              </a:rPr>
              <a:t>Statistical methodological issues</a:t>
            </a:r>
            <a:endParaRPr sz="1800">
              <a:solidFill>
                <a:srgbClr val="0000FF"/>
              </a:solidFill>
              <a:latin typeface="Calibri"/>
              <a:ea typeface="Calibri"/>
              <a:cs typeface="Calibri"/>
              <a:sym typeface="Calibri"/>
            </a:endParaRPr>
          </a:p>
          <a:p>
            <a:pPr marL="457200" lvl="0" indent="-342900" algn="l" rtl="0">
              <a:lnSpc>
                <a:spcPct val="150000"/>
              </a:lnSpc>
              <a:spcBef>
                <a:spcPts val="0"/>
              </a:spcBef>
              <a:spcAft>
                <a:spcPts val="0"/>
              </a:spcAft>
              <a:buClr>
                <a:srgbClr val="9900FF"/>
              </a:buClr>
              <a:buSzPts val="1800"/>
              <a:buFont typeface="Calibri"/>
              <a:buChar char="●"/>
            </a:pPr>
            <a:r>
              <a:rPr lang="en-US" sz="1800">
                <a:solidFill>
                  <a:srgbClr val="9900FF"/>
                </a:solidFill>
                <a:latin typeface="Calibri"/>
                <a:ea typeface="Calibri"/>
                <a:cs typeface="Calibri"/>
                <a:sym typeface="Calibri"/>
              </a:rPr>
              <a:t>Failure to report negative results.</a:t>
            </a:r>
            <a:endParaRPr sz="1800">
              <a:solidFill>
                <a:srgbClr val="9900FF"/>
              </a:solidFill>
              <a:latin typeface="Calibri"/>
              <a:ea typeface="Calibri"/>
              <a:cs typeface="Calibri"/>
              <a:sym typeface="Calibri"/>
            </a:endParaRPr>
          </a:p>
          <a:p>
            <a:pPr marL="457200" lvl="0" indent="-342900" algn="l" rtl="0">
              <a:lnSpc>
                <a:spcPct val="150000"/>
              </a:lnSpc>
              <a:spcBef>
                <a:spcPts val="0"/>
              </a:spcBef>
              <a:spcAft>
                <a:spcPts val="0"/>
              </a:spcAft>
              <a:buClr>
                <a:srgbClr val="980000"/>
              </a:buClr>
              <a:buSzPts val="1800"/>
              <a:buFont typeface="Calibri"/>
              <a:buChar char="●"/>
            </a:pPr>
            <a:r>
              <a:rPr lang="en-US" sz="1800">
                <a:solidFill>
                  <a:srgbClr val="980000"/>
                </a:solidFill>
                <a:latin typeface="Calibri"/>
                <a:ea typeface="Calibri"/>
                <a:cs typeface="Calibri"/>
                <a:sym typeface="Calibri"/>
              </a:rPr>
              <a:t>Cherry-picking easy tasks that look impressive.</a:t>
            </a:r>
            <a:endParaRPr sz="1800">
              <a:solidFill>
                <a:srgbClr val="980000"/>
              </a:solidFill>
              <a:latin typeface="Calibri"/>
              <a:ea typeface="Calibri"/>
              <a:cs typeface="Calibri"/>
              <a:sym typeface="Calibri"/>
            </a:endParaRPr>
          </a:p>
          <a:p>
            <a:pPr marL="457200" lvl="0" indent="-342900" algn="l" rtl="0">
              <a:lnSpc>
                <a:spcPct val="150000"/>
              </a:lnSpc>
              <a:spcBef>
                <a:spcPts val="0"/>
              </a:spcBef>
              <a:spcAft>
                <a:spcPts val="0"/>
              </a:spcAft>
              <a:buClr>
                <a:srgbClr val="FF0000"/>
              </a:buClr>
              <a:buSzPts val="1800"/>
              <a:buFont typeface="Calibri"/>
              <a:buChar char="●"/>
            </a:pPr>
            <a:r>
              <a:rPr lang="en-US" sz="1800">
                <a:solidFill>
                  <a:srgbClr val="FF0000"/>
                </a:solidFill>
                <a:latin typeface="Calibri"/>
                <a:ea typeface="Calibri"/>
                <a:cs typeface="Calibri"/>
                <a:sym typeface="Calibri"/>
              </a:rPr>
              <a:t>Failure to investigate performance properly.</a:t>
            </a:r>
            <a:endParaRPr sz="1800">
              <a:solidFill>
                <a:srgbClr val="FF0000"/>
              </a:solidFill>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US" sz="1800" b="1">
                <a:latin typeface="Calibri"/>
                <a:ea typeface="Calibri"/>
                <a:cs typeface="Calibri"/>
                <a:sym typeface="Calibri"/>
              </a:rPr>
              <a:t>Overall: the AI Hype problem!</a:t>
            </a:r>
            <a:endParaRPr sz="1800" b="1">
              <a:latin typeface="Calibri"/>
              <a:ea typeface="Calibri"/>
              <a:cs typeface="Calibri"/>
              <a:sym typeface="Calibri"/>
            </a:endParaRPr>
          </a:p>
          <a:p>
            <a:pPr marL="457200" lvl="0" indent="0" algn="l" rtl="0">
              <a:lnSpc>
                <a:spcPct val="15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8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Meta Learning </a:t>
            </a:r>
            <a:endParaRPr/>
          </a:p>
        </p:txBody>
      </p:sp>
      <p:pic>
        <p:nvPicPr>
          <p:cNvPr id="2585" name="Google Shape;2585;p286"/>
          <p:cNvPicPr preferRelativeResize="0"/>
          <p:nvPr/>
        </p:nvPicPr>
        <p:blipFill>
          <a:blip r:embed="rId3">
            <a:alphaModFix/>
          </a:blip>
          <a:stretch>
            <a:fillRect/>
          </a:stretch>
        </p:blipFill>
        <p:spPr>
          <a:xfrm>
            <a:off x="160075" y="670350"/>
            <a:ext cx="3983050" cy="3128225"/>
          </a:xfrm>
          <a:prstGeom prst="rect">
            <a:avLst/>
          </a:prstGeom>
          <a:noFill/>
          <a:ln>
            <a:noFill/>
          </a:ln>
        </p:spPr>
      </p:pic>
      <p:sp>
        <p:nvSpPr>
          <p:cNvPr id="2586" name="Google Shape;2586;p286"/>
          <p:cNvSpPr txBox="1"/>
          <p:nvPr/>
        </p:nvSpPr>
        <p:spPr>
          <a:xfrm>
            <a:off x="316200" y="3809200"/>
            <a:ext cx="3639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Calibri"/>
                <a:ea typeface="Calibri"/>
                <a:cs typeface="Calibri"/>
                <a:sym typeface="Calibri"/>
              </a:rPr>
              <a:t>A training step in normal training process - adopted from HuggingFace’s blog post, “From zero to research”</a:t>
            </a:r>
            <a:endParaRPr sz="600">
              <a:latin typeface="Calibri"/>
              <a:ea typeface="Calibri"/>
              <a:cs typeface="Calibri"/>
              <a:sym typeface="Calibri"/>
            </a:endParaRPr>
          </a:p>
        </p:txBody>
      </p:sp>
      <p:pic>
        <p:nvPicPr>
          <p:cNvPr id="2587" name="Google Shape;2587;p286"/>
          <p:cNvPicPr preferRelativeResize="0"/>
          <p:nvPr/>
        </p:nvPicPr>
        <p:blipFill>
          <a:blip r:embed="rId4">
            <a:alphaModFix/>
          </a:blip>
          <a:stretch>
            <a:fillRect/>
          </a:stretch>
        </p:blipFill>
        <p:spPr>
          <a:xfrm>
            <a:off x="4550123" y="691530"/>
            <a:ext cx="4112775" cy="3237717"/>
          </a:xfrm>
          <a:prstGeom prst="rect">
            <a:avLst/>
          </a:prstGeom>
          <a:noFill/>
          <a:ln>
            <a:noFill/>
          </a:ln>
        </p:spPr>
      </p:pic>
      <p:sp>
        <p:nvSpPr>
          <p:cNvPr id="2588" name="Google Shape;2588;p286"/>
          <p:cNvSpPr txBox="1"/>
          <p:nvPr/>
        </p:nvSpPr>
        <p:spPr>
          <a:xfrm>
            <a:off x="4588725" y="3845425"/>
            <a:ext cx="2704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solidFill>
                  <a:schemeClr val="dk1"/>
                </a:solidFill>
                <a:highlight>
                  <a:srgbClr val="FFFFFF"/>
                </a:highlight>
                <a:latin typeface="Times New Roman"/>
                <a:ea typeface="Times New Roman"/>
                <a:cs typeface="Times New Roman"/>
                <a:sym typeface="Times New Roman"/>
              </a:rPr>
              <a:t> Learning to learn</a:t>
            </a:r>
            <a:endParaRPr sz="6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sp>
        <p:nvSpPr>
          <p:cNvPr id="3047" name="Google Shape;3047;p34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Requirements of Trustworthy AI</a:t>
            </a:r>
            <a:endParaRPr/>
          </a:p>
        </p:txBody>
      </p:sp>
      <p:pic>
        <p:nvPicPr>
          <p:cNvPr id="3048" name="Google Shape;3048;p349"/>
          <p:cNvPicPr preferRelativeResize="0"/>
          <p:nvPr/>
        </p:nvPicPr>
        <p:blipFill rotWithShape="1">
          <a:blip r:embed="rId3">
            <a:alphaModFix/>
          </a:blip>
          <a:srcRect l="15551" t="19430" r="12978" b="11958"/>
          <a:stretch/>
        </p:blipFill>
        <p:spPr>
          <a:xfrm>
            <a:off x="527650" y="583150"/>
            <a:ext cx="8198600" cy="42362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pic>
        <p:nvPicPr>
          <p:cNvPr id="3054" name="Google Shape;3054;p350"/>
          <p:cNvPicPr preferRelativeResize="0"/>
          <p:nvPr/>
        </p:nvPicPr>
        <p:blipFill rotWithShape="1">
          <a:blip r:embed="rId3">
            <a:alphaModFix/>
          </a:blip>
          <a:srcRect l="14036" t="14501" r="11303" b="11358"/>
          <a:stretch/>
        </p:blipFill>
        <p:spPr>
          <a:xfrm>
            <a:off x="841244" y="343050"/>
            <a:ext cx="7738931" cy="43226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pic>
        <p:nvPicPr>
          <p:cNvPr id="3060" name="Google Shape;3060;p351"/>
          <p:cNvPicPr preferRelativeResize="0"/>
          <p:nvPr/>
        </p:nvPicPr>
        <p:blipFill rotWithShape="1">
          <a:blip r:embed="rId3">
            <a:alphaModFix/>
          </a:blip>
          <a:srcRect l="14021" t="18343" r="11473" b="9150"/>
          <a:stretch/>
        </p:blipFill>
        <p:spPr>
          <a:xfrm>
            <a:off x="618900" y="392100"/>
            <a:ext cx="7807524" cy="42735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p35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Ethics : Opposition</a:t>
            </a:r>
            <a:endParaRPr/>
          </a:p>
        </p:txBody>
      </p:sp>
      <p:sp>
        <p:nvSpPr>
          <p:cNvPr id="3067" name="Google Shape;3067;p352"/>
          <p:cNvSpPr txBox="1"/>
          <p:nvPr/>
        </p:nvSpPr>
        <p:spPr>
          <a:xfrm>
            <a:off x="469000" y="791900"/>
            <a:ext cx="8400300" cy="30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AI should not replace</a:t>
            </a:r>
            <a:endParaRPr sz="2000" b="1">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Doctors</a:t>
            </a:r>
            <a:endParaRPr sz="2000">
              <a:latin typeface="Calibri"/>
              <a:ea typeface="Calibri"/>
              <a:cs typeface="Calibri"/>
              <a:sym typeface="Calibri"/>
            </a:endParaRPr>
          </a:p>
          <a:p>
            <a:pPr marL="914400" lvl="0" indent="0" algn="l" rtl="0">
              <a:spcBef>
                <a:spcPts val="0"/>
              </a:spcBef>
              <a:spcAft>
                <a:spcPts val="0"/>
              </a:spcAft>
              <a:buNone/>
            </a:pP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Judges </a:t>
            </a:r>
            <a:endParaRPr sz="2000">
              <a:latin typeface="Calibri"/>
              <a:ea typeface="Calibri"/>
              <a:cs typeface="Calibri"/>
              <a:sym typeface="Calibri"/>
            </a:endParaRPr>
          </a:p>
          <a:p>
            <a:pPr marL="914400" lvl="0" indent="0" algn="l" rtl="0">
              <a:spcBef>
                <a:spcPts val="0"/>
              </a:spcBef>
              <a:spcAft>
                <a:spcPts val="0"/>
              </a:spcAft>
              <a:buNone/>
            </a:pP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Police officers,etc</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p35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Some Personal Experiences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pic>
        <p:nvPicPr>
          <p:cNvPr id="3079" name="Google Shape;3079;p354"/>
          <p:cNvPicPr preferRelativeResize="0"/>
          <p:nvPr/>
        </p:nvPicPr>
        <p:blipFill rotWithShape="1">
          <a:blip r:embed="rId3">
            <a:alphaModFix/>
          </a:blip>
          <a:srcRect l="15168" t="20070" r="11801" b="15723"/>
          <a:stretch/>
        </p:blipFill>
        <p:spPr>
          <a:xfrm>
            <a:off x="683550" y="399774"/>
            <a:ext cx="7978025" cy="39451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355"/>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sz="2200"/>
              <a:t>Related Publications </a:t>
            </a:r>
            <a:endParaRPr sz="2200"/>
          </a:p>
        </p:txBody>
      </p:sp>
      <p:sp>
        <p:nvSpPr>
          <p:cNvPr id="3086" name="Google Shape;3086;p355"/>
          <p:cNvSpPr txBox="1"/>
          <p:nvPr/>
        </p:nvSpPr>
        <p:spPr>
          <a:xfrm>
            <a:off x="295500" y="593475"/>
            <a:ext cx="8553000" cy="40722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0"/>
              </a:spcBef>
              <a:spcAft>
                <a:spcPts val="0"/>
              </a:spcAft>
              <a:buClr>
                <a:schemeClr val="dk1"/>
              </a:buClr>
              <a:buSzPts val="1100"/>
              <a:buFont typeface="Arial"/>
              <a:buNone/>
            </a:pPr>
            <a:r>
              <a:rPr lang="en-US" sz="800">
                <a:solidFill>
                  <a:srgbClr val="333333"/>
                </a:solidFill>
                <a:highlight>
                  <a:schemeClr val="lt1"/>
                </a:highlight>
              </a:rPr>
              <a:t>A. Tiwari, </a:t>
            </a:r>
            <a:r>
              <a:rPr lang="en-US" sz="800" b="1">
                <a:solidFill>
                  <a:srgbClr val="333333"/>
                </a:solidFill>
                <a:highlight>
                  <a:schemeClr val="lt1"/>
                </a:highlight>
              </a:rPr>
              <a:t>S. Saha </a:t>
            </a:r>
            <a:r>
              <a:rPr lang="en-US" sz="800">
                <a:solidFill>
                  <a:srgbClr val="333333"/>
                </a:solidFill>
                <a:highlight>
                  <a:schemeClr val="lt1"/>
                </a:highlight>
              </a:rPr>
              <a:t>, P. Bhattacharyya (2022), ``A Knowledge Infused Context Driven Dialogue Agent for Disease Diagnosis using Hierarchical Reinforcement Learning", </a:t>
            </a:r>
            <a:r>
              <a:rPr lang="en-US" sz="800" b="1">
                <a:solidFill>
                  <a:srgbClr val="333333"/>
                </a:solidFill>
                <a:highlight>
                  <a:schemeClr val="lt1"/>
                </a:highlight>
              </a:rPr>
              <a:t>Knowledge Based Systems (impact factor:8.038) </a:t>
            </a:r>
            <a:r>
              <a:rPr lang="en-US" sz="800">
                <a:solidFill>
                  <a:srgbClr val="333333"/>
                </a:solidFill>
                <a:highlight>
                  <a:schemeClr val="lt1"/>
                </a:highlight>
              </a:rPr>
              <a:t>.</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A. Tiwari, T. Saha, </a:t>
            </a:r>
            <a:r>
              <a:rPr lang="en-US" sz="800" b="1">
                <a:solidFill>
                  <a:srgbClr val="333333"/>
                </a:solidFill>
                <a:highlight>
                  <a:schemeClr val="lt1"/>
                </a:highlight>
              </a:rPr>
              <a:t>S. Saha </a:t>
            </a:r>
            <a:r>
              <a:rPr lang="en-US" sz="800">
                <a:solidFill>
                  <a:srgbClr val="333333"/>
                </a:solidFill>
                <a:highlight>
                  <a:schemeClr val="lt1"/>
                </a:highlight>
              </a:rPr>
              <a:t>, S. Sengupta, A. Maitra, R. Ramnani, P. Bhattacharyya (2021), ``A Persona Aware Persuasive Dialogue Policy for Dynamic and Co-operative Goal Setting", </a:t>
            </a:r>
            <a:r>
              <a:rPr lang="en-US" sz="800" b="1">
                <a:solidFill>
                  <a:srgbClr val="333333"/>
                </a:solidFill>
                <a:highlight>
                  <a:schemeClr val="lt1"/>
                </a:highlight>
              </a:rPr>
              <a:t>Expert Systems with Applications (impact factor: 6.954, h5-index: 118)</a:t>
            </a:r>
            <a:r>
              <a:rPr lang="en-US" sz="800">
                <a:solidFill>
                  <a:srgbClr val="333333"/>
                </a:solidFill>
                <a:highlight>
                  <a:schemeClr val="lt1"/>
                </a:highlight>
              </a:rPr>
              <a:t>.</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A. Tiwari, T. Saha, </a:t>
            </a:r>
            <a:r>
              <a:rPr lang="en-US" sz="800" b="1">
                <a:solidFill>
                  <a:srgbClr val="333333"/>
                </a:solidFill>
                <a:highlight>
                  <a:schemeClr val="lt1"/>
                </a:highlight>
              </a:rPr>
              <a:t>S. Saha</a:t>
            </a:r>
            <a:r>
              <a:rPr lang="en-US" sz="800">
                <a:solidFill>
                  <a:srgbClr val="333333"/>
                </a:solidFill>
                <a:highlight>
                  <a:schemeClr val="lt1"/>
                </a:highlight>
              </a:rPr>
              <a:t>, S. Sengupta, A. Maitra, R. Ramnani, and P. Bhattacharyya(2021), ``Multi-Modal Dialogue Policy Learning for Dynamic and Co-operative Goal Setting" in </a:t>
            </a:r>
            <a:r>
              <a:rPr lang="en-US" sz="800" b="1">
                <a:solidFill>
                  <a:srgbClr val="333333"/>
                </a:solidFill>
                <a:highlight>
                  <a:schemeClr val="lt1"/>
                </a:highlight>
              </a:rPr>
              <a:t>International Joint Conference on Neural Networks (IJCNN) 2021</a:t>
            </a:r>
            <a:r>
              <a:rPr lang="en-US" sz="800">
                <a:solidFill>
                  <a:srgbClr val="333333"/>
                </a:solidFill>
                <a:highlight>
                  <a:schemeClr val="lt1"/>
                </a:highlight>
              </a:rPr>
              <a:t>, 18-22 July 2021</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D. Gupta, </a:t>
            </a:r>
            <a:r>
              <a:rPr lang="en-US" sz="800" b="1">
                <a:solidFill>
                  <a:srgbClr val="333333"/>
                </a:solidFill>
                <a:highlight>
                  <a:schemeClr val="lt1"/>
                </a:highlight>
              </a:rPr>
              <a:t>S. Saha </a:t>
            </a:r>
            <a:r>
              <a:rPr lang="en-US" sz="800">
                <a:solidFill>
                  <a:srgbClr val="333333"/>
                </a:solidFill>
                <a:highlight>
                  <a:schemeClr val="lt1"/>
                </a:highlight>
              </a:rPr>
              <a:t>, P. Bhattacharyya (2021), ``A Unified Dialogue Management Strategy for Multi-Intent Dialogue Conversations in Multiple Languages", </a:t>
            </a:r>
            <a:r>
              <a:rPr lang="en-US" sz="800" b="1">
                <a:solidFill>
                  <a:srgbClr val="333333"/>
                </a:solidFill>
                <a:highlight>
                  <a:schemeClr val="lt1"/>
                </a:highlight>
              </a:rPr>
              <a:t>ACM Transactions on Asian and Low-Resource Language Information Processing </a:t>
            </a:r>
            <a:endParaRPr sz="800" b="1">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A. Tiwari, T. Saha, </a:t>
            </a:r>
            <a:r>
              <a:rPr lang="en-US" sz="800" b="1">
                <a:solidFill>
                  <a:srgbClr val="333333"/>
                </a:solidFill>
                <a:highlight>
                  <a:schemeClr val="lt1"/>
                </a:highlight>
              </a:rPr>
              <a:t>S. Saha</a:t>
            </a:r>
            <a:r>
              <a:rPr lang="en-US" sz="800">
                <a:solidFill>
                  <a:srgbClr val="333333"/>
                </a:solidFill>
                <a:highlight>
                  <a:schemeClr val="lt1"/>
                </a:highlight>
              </a:rPr>
              <a:t>, S. Sengupta, A. Maitra, R. Ramnani, P. Bhattacharyya (2021), ``A Dynamic Goal Adapted Task Oriented Dialogue Agent", </a:t>
            </a:r>
            <a:r>
              <a:rPr lang="en-US" sz="800" b="1">
                <a:solidFill>
                  <a:srgbClr val="333333"/>
                </a:solidFill>
                <a:highlight>
                  <a:schemeClr val="lt1"/>
                </a:highlight>
              </a:rPr>
              <a:t>Plos One (h5 index: 175, impact factor: 2.74)</a:t>
            </a:r>
            <a:r>
              <a:rPr lang="en-US" sz="800">
                <a:solidFill>
                  <a:srgbClr val="333333"/>
                </a:solidFill>
                <a:highlight>
                  <a:schemeClr val="lt1"/>
                </a:highlight>
              </a:rPr>
              <a:t> </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N. Priya, </a:t>
            </a:r>
            <a:r>
              <a:rPr lang="en-US" sz="800" b="1">
                <a:solidFill>
                  <a:srgbClr val="333333"/>
                </a:solidFill>
                <a:highlight>
                  <a:schemeClr val="lt1"/>
                </a:highlight>
              </a:rPr>
              <a:t>S. Saha</a:t>
            </a:r>
            <a:r>
              <a:rPr lang="en-US" sz="800">
                <a:solidFill>
                  <a:srgbClr val="333333"/>
                </a:solidFill>
                <a:highlight>
                  <a:schemeClr val="lt1"/>
                </a:highlight>
              </a:rPr>
              <a:t> and P. Bhattacharyya (2021), ``A Transformer based Multi-task Model for Domain Classification, Intent Detection, and Slot-Filling" in </a:t>
            </a:r>
            <a:r>
              <a:rPr lang="en-US" sz="800" b="1">
                <a:solidFill>
                  <a:srgbClr val="333333"/>
                </a:solidFill>
                <a:highlight>
                  <a:schemeClr val="lt1"/>
                </a:highlight>
              </a:rPr>
              <a:t>International Joint Conference on Neural Networks (IJCNN) 2021</a:t>
            </a:r>
            <a:r>
              <a:rPr lang="en-US" sz="800">
                <a:solidFill>
                  <a:srgbClr val="333333"/>
                </a:solidFill>
                <a:highlight>
                  <a:schemeClr val="lt1"/>
                </a:highlight>
              </a:rPr>
              <a:t>, 18-22 July 2021.</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S. Chopra, </a:t>
            </a:r>
            <a:r>
              <a:rPr lang="en-US" sz="800" b="1">
                <a:solidFill>
                  <a:srgbClr val="333333"/>
                </a:solidFill>
                <a:highlight>
                  <a:schemeClr val="lt1"/>
                </a:highlight>
              </a:rPr>
              <a:t>S. Saha</a:t>
            </a:r>
            <a:r>
              <a:rPr lang="en-US" sz="800">
                <a:solidFill>
                  <a:srgbClr val="333333"/>
                </a:solidFill>
                <a:highlight>
                  <a:schemeClr val="lt1"/>
                </a:highlight>
              </a:rPr>
              <a:t>, P. Bhattacharyya and Dr. P. Kumar (2021), ``A Large-Scale Dataset for Motivational Dialogue System: An Application of Natural Language Generation to Mental Health", in </a:t>
            </a:r>
            <a:r>
              <a:rPr lang="en-US" sz="800" b="1">
                <a:solidFill>
                  <a:srgbClr val="333333"/>
                </a:solidFill>
                <a:highlight>
                  <a:schemeClr val="lt1"/>
                </a:highlight>
              </a:rPr>
              <a:t>International Joint Conference on Neural Networks (IJCNN) 2021</a:t>
            </a:r>
            <a:r>
              <a:rPr lang="en-US" sz="800">
                <a:solidFill>
                  <a:srgbClr val="333333"/>
                </a:solidFill>
                <a:highlight>
                  <a:schemeClr val="lt1"/>
                </a:highlight>
              </a:rPr>
              <a:t>, 18-22 July 2021 </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A. Upadhyaya, </a:t>
            </a:r>
            <a:r>
              <a:rPr lang="en-US" sz="800" b="1">
                <a:solidFill>
                  <a:srgbClr val="333333"/>
                </a:solidFill>
                <a:highlight>
                  <a:schemeClr val="lt1"/>
                </a:highlight>
              </a:rPr>
              <a:t>S. Saha</a:t>
            </a:r>
            <a:r>
              <a:rPr lang="en-US" sz="800">
                <a:solidFill>
                  <a:srgbClr val="333333"/>
                </a:solidFill>
                <a:highlight>
                  <a:schemeClr val="lt1"/>
                </a:highlight>
              </a:rPr>
              <a:t>, P. Bhattacharyya (2021), ``Towards Sentiment and Emotion aided Multi-modal Speech Act Classification in Twitter", in </a:t>
            </a:r>
            <a:r>
              <a:rPr lang="en-US" sz="800" b="1">
                <a:solidFill>
                  <a:srgbClr val="333333"/>
                </a:solidFill>
                <a:highlight>
                  <a:schemeClr val="lt1"/>
                </a:highlight>
              </a:rPr>
              <a:t>NAACL-HLT 2021</a:t>
            </a:r>
            <a:r>
              <a:rPr lang="en-US" sz="800">
                <a:solidFill>
                  <a:srgbClr val="333333"/>
                </a:solidFill>
                <a:highlight>
                  <a:schemeClr val="lt1"/>
                </a:highlight>
              </a:rPr>
              <a:t>, June 6-11, 2021</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S. Chopra, </a:t>
            </a:r>
            <a:r>
              <a:rPr lang="en-US" sz="800" b="1">
                <a:solidFill>
                  <a:srgbClr val="333333"/>
                </a:solidFill>
                <a:highlight>
                  <a:schemeClr val="lt1"/>
                </a:highlight>
              </a:rPr>
              <a:t>S. Saha</a:t>
            </a:r>
            <a:r>
              <a:rPr lang="en-US" sz="800">
                <a:solidFill>
                  <a:srgbClr val="333333"/>
                </a:solidFill>
                <a:highlight>
                  <a:schemeClr val="lt1"/>
                </a:highlight>
              </a:rPr>
              <a:t> and P. Bhattacharyya (2020), ``Reinforcement learning based personalized neural response generation", in </a:t>
            </a:r>
            <a:r>
              <a:rPr lang="en-US" sz="800" b="1">
                <a:solidFill>
                  <a:srgbClr val="333333"/>
                </a:solidFill>
                <a:highlight>
                  <a:schemeClr val="lt1"/>
                </a:highlight>
              </a:rPr>
              <a:t>International Conference on Neural Information Processing (ICONIP) 2020</a:t>
            </a:r>
            <a:r>
              <a:rPr lang="en-US" sz="800">
                <a:solidFill>
                  <a:srgbClr val="333333"/>
                </a:solidFill>
                <a:highlight>
                  <a:schemeClr val="lt1"/>
                </a:highlight>
              </a:rPr>
              <a:t>, 18-22 November, 2020</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N. Priya, A. Tiwari and </a:t>
            </a:r>
            <a:r>
              <a:rPr lang="en-US" sz="800" b="1">
                <a:solidFill>
                  <a:srgbClr val="333333"/>
                </a:solidFill>
                <a:highlight>
                  <a:schemeClr val="lt1"/>
                </a:highlight>
              </a:rPr>
              <a:t>S. Saha</a:t>
            </a:r>
            <a:r>
              <a:rPr lang="en-US" sz="800">
                <a:solidFill>
                  <a:srgbClr val="333333"/>
                </a:solidFill>
                <a:highlight>
                  <a:schemeClr val="lt1"/>
                </a:highlight>
              </a:rPr>
              <a:t>(2021), ``Context Aware Joint Modeling of Domain Classification, Intent Detection and Slot Filling with Zero-shot Intent Detection Approach", in </a:t>
            </a:r>
            <a:r>
              <a:rPr lang="en-US" sz="800" b="1">
                <a:solidFill>
                  <a:srgbClr val="333333"/>
                </a:solidFill>
                <a:highlight>
                  <a:schemeClr val="lt1"/>
                </a:highlight>
              </a:rPr>
              <a:t>28th International Conference on Neural Information Processing (ICONIP-2021),</a:t>
            </a:r>
            <a:r>
              <a:rPr lang="en-US" sz="800">
                <a:solidFill>
                  <a:srgbClr val="333333"/>
                </a:solidFill>
                <a:highlight>
                  <a:schemeClr val="lt1"/>
                </a:highlight>
              </a:rPr>
              <a:t>. December 8 - 12, 2021, BALI, Indonesia</a:t>
            </a:r>
            <a:endParaRPr sz="800">
              <a:solidFill>
                <a:srgbClr val="333333"/>
              </a:solidFill>
              <a:highlight>
                <a:schemeClr val="lt1"/>
              </a:highlight>
            </a:endParaRPr>
          </a:p>
          <a:p>
            <a:pPr marL="0" lvl="0" indent="0" algn="just" rtl="0">
              <a:lnSpc>
                <a:spcPct val="95000"/>
              </a:lnSpc>
              <a:spcBef>
                <a:spcPts val="1200"/>
              </a:spcBef>
              <a:spcAft>
                <a:spcPts val="0"/>
              </a:spcAft>
              <a:buClr>
                <a:schemeClr val="dk1"/>
              </a:buClr>
              <a:buSzPts val="1100"/>
              <a:buFont typeface="Arial"/>
              <a:buNone/>
            </a:pPr>
            <a:r>
              <a:rPr lang="en-US" sz="800">
                <a:solidFill>
                  <a:srgbClr val="333333"/>
                </a:solidFill>
                <a:highlight>
                  <a:schemeClr val="lt1"/>
                </a:highlight>
              </a:rPr>
              <a:t>T. Saha, A. Patra, </a:t>
            </a:r>
            <a:r>
              <a:rPr lang="en-US" sz="800" b="1">
                <a:solidFill>
                  <a:srgbClr val="333333"/>
                </a:solidFill>
                <a:highlight>
                  <a:schemeClr val="lt1"/>
                </a:highlight>
              </a:rPr>
              <a:t>S. Saha</a:t>
            </a:r>
            <a:r>
              <a:rPr lang="en-US" sz="800">
                <a:solidFill>
                  <a:srgbClr val="333333"/>
                </a:solidFill>
                <a:highlight>
                  <a:schemeClr val="lt1"/>
                </a:highlight>
              </a:rPr>
              <a:t> and P. Bhattacharyya (2020), `` Towards Emotion-aided Multi-modal Dialogue Act Classification", In </a:t>
            </a:r>
            <a:r>
              <a:rPr lang="en-US" sz="800" b="1">
                <a:solidFill>
                  <a:srgbClr val="333333"/>
                </a:solidFill>
                <a:highlight>
                  <a:schemeClr val="lt1"/>
                </a:highlight>
              </a:rPr>
              <a:t>ACL 2020</a:t>
            </a:r>
            <a:r>
              <a:rPr lang="en-US" sz="800">
                <a:solidFill>
                  <a:srgbClr val="333333"/>
                </a:solidFill>
                <a:highlight>
                  <a:schemeClr val="lt1"/>
                </a:highlight>
              </a:rPr>
              <a:t>, July 5-10, 2020, Seattle, Washington</a:t>
            </a:r>
            <a:endParaRPr sz="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35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sz="2200"/>
              <a:t>References </a:t>
            </a:r>
            <a:endParaRPr sz="2200"/>
          </a:p>
        </p:txBody>
      </p:sp>
      <p:sp>
        <p:nvSpPr>
          <p:cNvPr id="3093" name="Google Shape;3093;p356"/>
          <p:cNvSpPr txBox="1"/>
          <p:nvPr/>
        </p:nvSpPr>
        <p:spPr>
          <a:xfrm>
            <a:off x="333450" y="624325"/>
            <a:ext cx="8623200" cy="4041300"/>
          </a:xfrm>
          <a:prstGeom prst="rect">
            <a:avLst/>
          </a:prstGeom>
          <a:noFill/>
          <a:ln>
            <a:noFill/>
          </a:ln>
        </p:spPr>
        <p:txBody>
          <a:bodyPr spcFirstLastPara="1" wrap="square" lIns="91425" tIns="91425" rIns="91425" bIns="91425" anchor="t" anchorCtr="0">
            <a:noAutofit/>
          </a:bodyPr>
          <a:lstStyle/>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Li, X., Chen, Y. N., Li, L., Gao, J., &amp; Celikyilmaz, A. (2017, November). End-to-End Task-Completion Neural Dialogue Systems. In Proceedings of the Eighth International Joint Conference on Natural Language Processing (Volume 1: Long Papers) (pp. 733-743).</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 Shi, W., &amp; Yu, Z. (2018, July). Sentiment Adaptive End-to-End Dialog Systems. In Proceedings of the 56th Annual Meeting of the Association for Computational Linguistics (Volume 1: Long Papers) (pp. 1509-1519).</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Wang, X., Shi, W., Kim, R., Oh, Y., Yang, S., Zhang, J., &amp; Yu, Z. (2019). Persuasion for good: Towards a personalized persuasive dialogue system for social good. arXiv preprint arXiv:1906.06725.</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Shi, W., Wang, X., Oh, Y. J., Zhang, J., Sahay, S., &amp; Yu, Z. (2020, April). Effects of persuasive dialogues: testing bot identities and inquiry strategies. In Proceedings of the 2020 CHI Conference on Human Factors in Computing Systems (pp. 1-13).</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Tang, K. F., Kao, H. C., Chou, C. N., &amp; Chang, E. Y. (2016, December). Inquire and diagnose: Neural symptom checking ensemble using deep reinforcement learning. In NIPS Workshop on Deep Reinforcement Learning.</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Kao, H. C., Tang, K. F., &amp; Chang, E. (2018, April). Context-aware symptom checking for disease diagnosis using hierarchical reinforcement learning. In Proceedings of the AAAI Conference on Artificial Intelligence (Vol. 32, No. 1).</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Wei, Z., Liu, Q., Peng, B., Tou, H., Chen, T., Huang, X. J., ... &amp; Dai, X. (2018, July). Task-oriented dialogue system for automatic diagnosis. In Proceedings of the 56th Annual Meeting of the Association for Computational Linguistics (Volume 2: Short Papers) (pp. 201-207).</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Liao, K., Liu, Q., Wei, Z., Peng, B., Chen, Q., Sun, W., &amp; Huang, X. (2020). Task-oriented dialogue system for automatic disease diagnosis via hierarchical reinforcement learning. arXiv preprint arXiv:2004.14254.</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Rasmussen, K., Belisario, J. M., Wark, P. A., Molina, J. A., Loong, S. L., Cotic, Z., ... &amp; Car, J. (2014). Offline eLearning for undergraduates in health professions: a systematic review of the impact on knowledge, skills, attitudes and satisfaction. Journal of global health, 4(1).</a:t>
            </a:r>
            <a:endParaRPr sz="910">
              <a:solidFill>
                <a:schemeClr val="dk1"/>
              </a:solidFill>
              <a:latin typeface="Roboto"/>
              <a:ea typeface="Roboto"/>
              <a:cs typeface="Roboto"/>
              <a:sym typeface="Roboto"/>
            </a:endParaRPr>
          </a:p>
          <a:p>
            <a:pPr marL="457200" lvl="0" indent="-286385" algn="just" rtl="0">
              <a:lnSpc>
                <a:spcPct val="105000"/>
              </a:lnSpc>
              <a:spcBef>
                <a:spcPts val="0"/>
              </a:spcBef>
              <a:spcAft>
                <a:spcPts val="0"/>
              </a:spcAft>
              <a:buClr>
                <a:schemeClr val="dk1"/>
              </a:buClr>
              <a:buSzPts val="910"/>
              <a:buFont typeface="Roboto"/>
              <a:buChar char="●"/>
            </a:pPr>
            <a:r>
              <a:rPr lang="en-US" sz="910">
                <a:solidFill>
                  <a:schemeClr val="dk1"/>
                </a:solidFill>
                <a:latin typeface="Roboto"/>
                <a:ea typeface="Roboto"/>
                <a:cs typeface="Roboto"/>
                <a:sym typeface="Roboto"/>
              </a:rPr>
              <a:t>Ramakrishnan, N., Vijayaraghavan, B. K. T., &amp; Venkataraman, R. (2020). Breaking barriers to reach farther: A call for urgent action on tele-ICU services. Indian Journal of Critical Care Medicine: Peer-reviewed, Official Publication of Indian Society of Critical Care Medicine, 24(6), 393.</a:t>
            </a:r>
            <a:endParaRPr sz="910">
              <a:solidFill>
                <a:schemeClr val="dk1"/>
              </a:solidFill>
              <a:latin typeface="Roboto"/>
              <a:ea typeface="Roboto"/>
              <a:cs typeface="Roboto"/>
              <a:sym typeface="Roboto"/>
            </a:endParaRPr>
          </a:p>
          <a:p>
            <a:pPr marL="457200" lvl="0" indent="-282575" algn="just" rtl="0">
              <a:lnSpc>
                <a:spcPct val="105000"/>
              </a:lnSpc>
              <a:spcBef>
                <a:spcPts val="0"/>
              </a:spcBef>
              <a:spcAft>
                <a:spcPts val="0"/>
              </a:spcAft>
              <a:buClr>
                <a:schemeClr val="dk1"/>
              </a:buClr>
              <a:buSzPts val="850"/>
              <a:buFont typeface="Roboto"/>
              <a:buChar char="●"/>
            </a:pPr>
            <a:r>
              <a:rPr lang="en-US" sz="850">
                <a:solidFill>
                  <a:schemeClr val="dk1"/>
                </a:solidFill>
                <a:latin typeface="Roboto"/>
                <a:ea typeface="Roboto"/>
                <a:cs typeface="Roboto"/>
                <a:sym typeface="Roboto"/>
              </a:rPr>
              <a:t>Fox, S., &amp; Duggan, M. (2013). Health online 2013. Health, 2013, 1-55.</a:t>
            </a:r>
            <a:endParaRPr sz="850">
              <a:solidFill>
                <a:schemeClr val="dk1"/>
              </a:solidFill>
              <a:latin typeface="Roboto"/>
              <a:ea typeface="Roboto"/>
              <a:cs typeface="Roboto"/>
              <a:sym typeface="Roboto"/>
            </a:endParaRPr>
          </a:p>
          <a:p>
            <a:pPr marL="457200" lvl="0" indent="-282575" algn="just" rtl="0">
              <a:spcBef>
                <a:spcPts val="0"/>
              </a:spcBef>
              <a:spcAft>
                <a:spcPts val="0"/>
              </a:spcAft>
              <a:buClr>
                <a:schemeClr val="dk1"/>
              </a:buClr>
              <a:buSzPts val="850"/>
              <a:buFont typeface="Roboto"/>
              <a:buChar char="●"/>
            </a:pPr>
            <a:r>
              <a:rPr lang="en-US" sz="850">
                <a:solidFill>
                  <a:schemeClr val="dk1"/>
                </a:solidFill>
                <a:latin typeface="Roboto"/>
                <a:ea typeface="Roboto"/>
                <a:cs typeface="Roboto"/>
                <a:sym typeface="Roboto"/>
              </a:rPr>
              <a:t>Conversational AI Market by Component (Platform and Services), Type (IVA and Chatbots), Technology (ML and Deep Learning, NLP, and ASR), Application, Deployment Mode (Cloud and On-premises), Vertical, and Region - Global Forecast to 2025.” Markets and Markets, June 2020. Retrieved from: https://www.researchanmarkets.com/reports/5136158/conversational-ai-market-by-component-platform?utm_sourc=GNOM&amp;utm_medium=PressRelease&amp;utm_code=m3d7t3&amp;utm_campaign=1426757+-+Global+Conversational+AI+Market+Analysis+2020-2025&amp;utm_exec=joca220prd</a:t>
            </a:r>
            <a:endParaRPr sz="850">
              <a:solidFill>
                <a:schemeClr val="dk1"/>
              </a:solidFill>
              <a:latin typeface="Roboto"/>
              <a:ea typeface="Roboto"/>
              <a:cs typeface="Roboto"/>
              <a:sym typeface="Roboto"/>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57"/>
          <p:cNvSpPr txBox="1"/>
          <p:nvPr/>
        </p:nvSpPr>
        <p:spPr>
          <a:xfrm>
            <a:off x="242225" y="2828775"/>
            <a:ext cx="4741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Roboto"/>
                <a:ea typeface="Roboto"/>
                <a:cs typeface="Roboto"/>
                <a:sym typeface="Roboto"/>
              </a:rPr>
              <a:t>For any further question/remark/suggestion, please contact  </a:t>
            </a:r>
            <a:endParaRPr sz="1200">
              <a:latin typeface="Roboto"/>
              <a:ea typeface="Roboto"/>
              <a:cs typeface="Roboto"/>
              <a:sym typeface="Roboto"/>
            </a:endParaRPr>
          </a:p>
          <a:p>
            <a:pPr marL="0" lvl="0" indent="0" algn="l" rtl="0">
              <a:spcBef>
                <a:spcPts val="0"/>
              </a:spcBef>
              <a:spcAft>
                <a:spcPts val="0"/>
              </a:spcAft>
              <a:buNone/>
            </a:pPr>
            <a:r>
              <a:rPr lang="en-US" sz="1200">
                <a:latin typeface="Roboto"/>
                <a:ea typeface="Roboto"/>
                <a:cs typeface="Roboto"/>
                <a:sym typeface="Roboto"/>
              </a:rPr>
              <a:t>Dr. Sriparna Saha </a:t>
            </a:r>
            <a:endParaRPr sz="1200">
              <a:latin typeface="Roboto"/>
              <a:ea typeface="Roboto"/>
              <a:cs typeface="Roboto"/>
              <a:sym typeface="Roboto"/>
            </a:endParaRPr>
          </a:p>
          <a:p>
            <a:pPr marL="0" lvl="0" indent="0" algn="l" rtl="0">
              <a:spcBef>
                <a:spcPts val="0"/>
              </a:spcBef>
              <a:spcAft>
                <a:spcPts val="0"/>
              </a:spcAft>
              <a:buNone/>
            </a:pPr>
            <a:r>
              <a:rPr lang="en-US" sz="1200">
                <a:latin typeface="Roboto"/>
                <a:ea typeface="Roboto"/>
                <a:cs typeface="Roboto"/>
                <a:sym typeface="Roboto"/>
              </a:rPr>
              <a:t>Email Id : </a:t>
            </a:r>
            <a:r>
              <a:rPr lang="en-US" sz="1200" u="sng">
                <a:solidFill>
                  <a:srgbClr val="1A237E"/>
                </a:solid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sriparna@iitp.ac.in</a:t>
            </a:r>
            <a:endParaRPr sz="12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5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sz="2200"/>
              <a:t>How to learn an Optimal Policy ? </a:t>
            </a:r>
            <a:endParaRPr sz="2200"/>
          </a:p>
        </p:txBody>
      </p:sp>
      <p:sp>
        <p:nvSpPr>
          <p:cNvPr id="3105" name="Google Shape;3105;p358"/>
          <p:cNvSpPr txBox="1"/>
          <p:nvPr/>
        </p:nvSpPr>
        <p:spPr>
          <a:xfrm>
            <a:off x="312150" y="248825"/>
            <a:ext cx="8644500" cy="529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rgbClr val="9900FF"/>
              </a:buClr>
              <a:buSzPts val="1600"/>
              <a:buFont typeface="Calibri"/>
              <a:buChar char="❏"/>
            </a:pPr>
            <a:r>
              <a:rPr lang="en-US" sz="1600">
                <a:solidFill>
                  <a:srgbClr val="9900FF"/>
                </a:solidFill>
                <a:latin typeface="Calibri"/>
                <a:ea typeface="Calibri"/>
                <a:cs typeface="Calibri"/>
                <a:sym typeface="Calibri"/>
              </a:rPr>
              <a:t>How good is a state (S) ?  </a:t>
            </a:r>
            <a:endParaRPr sz="1600">
              <a:solidFill>
                <a:srgbClr val="9900F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a:solidFill>
                <a:srgbClr val="9900FF"/>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Expected cumulative reward from state, </a:t>
            </a:r>
            <a:r>
              <a:rPr lang="en-US" sz="1600" i="1">
                <a:solidFill>
                  <a:schemeClr val="dk1"/>
                </a:solidFill>
                <a:latin typeface="Calibri"/>
                <a:ea typeface="Calibri"/>
                <a:cs typeface="Calibri"/>
                <a:sym typeface="Calibri"/>
              </a:rPr>
              <a:t>S</a:t>
            </a:r>
            <a:endParaRPr sz="1600" i="1">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US" sz="1600" i="1">
                <a:solidFill>
                  <a:schemeClr val="dk1"/>
                </a:solidFill>
                <a:latin typeface="Calibri"/>
                <a:ea typeface="Calibri"/>
                <a:cs typeface="Calibri"/>
                <a:sym typeface="Calibri"/>
              </a:rPr>
              <a:t>		</a:t>
            </a:r>
            <a:endParaRPr sz="1600" i="1">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US" sz="1600" i="1">
                <a:solidFill>
                  <a:schemeClr val="dk1"/>
                </a:solidFill>
                <a:latin typeface="Calibri"/>
                <a:ea typeface="Calibri"/>
                <a:cs typeface="Calibri"/>
                <a:sym typeface="Calibri"/>
              </a:rPr>
              <a:t>	Intitution : </a:t>
            </a:r>
            <a:endParaRPr sz="1600" i="1">
              <a:solidFill>
                <a:schemeClr val="dk1"/>
              </a:solidFill>
              <a:latin typeface="Calibri"/>
              <a:ea typeface="Calibri"/>
              <a:cs typeface="Calibri"/>
              <a:sym typeface="Calibri"/>
            </a:endParaRPr>
          </a:p>
          <a:p>
            <a:pPr marL="2286000" lvl="0" indent="-330200" algn="l" rtl="0">
              <a:spcBef>
                <a:spcPts val="0"/>
              </a:spcBef>
              <a:spcAft>
                <a:spcPts val="0"/>
              </a:spcAft>
              <a:buClr>
                <a:schemeClr val="dk1"/>
              </a:buClr>
              <a:buSzPts val="1600"/>
              <a:buFont typeface="Calibri"/>
              <a:buChar char="●"/>
            </a:pPr>
            <a:r>
              <a:rPr lang="en-US" sz="1600" i="1">
                <a:solidFill>
                  <a:srgbClr val="0000FF"/>
                </a:solidFill>
                <a:latin typeface="Calibri"/>
                <a:ea typeface="Calibri"/>
                <a:cs typeface="Calibri"/>
                <a:sym typeface="Calibri"/>
              </a:rPr>
              <a:t>good state</a:t>
            </a:r>
            <a:r>
              <a:rPr lang="en-US" sz="1600" i="1">
                <a:solidFill>
                  <a:schemeClr val="dk1"/>
                </a:solidFill>
                <a:latin typeface="Calibri"/>
                <a:ea typeface="Calibri"/>
                <a:cs typeface="Calibri"/>
                <a:sym typeface="Calibri"/>
              </a:rPr>
              <a:t> : If the state, S, is more likely to lead to a path that ends up to a goal state. </a:t>
            </a:r>
            <a:endParaRPr sz="1600" i="1">
              <a:solidFill>
                <a:schemeClr val="dk1"/>
              </a:solidFill>
              <a:latin typeface="Calibri"/>
              <a:ea typeface="Calibri"/>
              <a:cs typeface="Calibri"/>
              <a:sym typeface="Calibri"/>
            </a:endParaRPr>
          </a:p>
          <a:p>
            <a:pPr marL="2286000" lvl="0" indent="-330200" algn="l" rtl="0">
              <a:spcBef>
                <a:spcPts val="0"/>
              </a:spcBef>
              <a:spcAft>
                <a:spcPts val="0"/>
              </a:spcAft>
              <a:buClr>
                <a:schemeClr val="dk1"/>
              </a:buClr>
              <a:buSzPts val="1600"/>
              <a:buFont typeface="Calibri"/>
              <a:buChar char="●"/>
            </a:pPr>
            <a:r>
              <a:rPr lang="en-US" sz="1600" i="1">
                <a:solidFill>
                  <a:srgbClr val="FF0000"/>
                </a:solidFill>
                <a:latin typeface="Calibri"/>
                <a:ea typeface="Calibri"/>
                <a:cs typeface="Calibri"/>
                <a:sym typeface="Calibri"/>
              </a:rPr>
              <a:t>bad state </a:t>
            </a:r>
            <a:r>
              <a:rPr lang="en-US" sz="1600" i="1">
                <a:solidFill>
                  <a:schemeClr val="dk1"/>
                </a:solidFill>
                <a:latin typeface="Calibri"/>
                <a:ea typeface="Calibri"/>
                <a:cs typeface="Calibri"/>
                <a:sym typeface="Calibri"/>
              </a:rPr>
              <a:t>:  If the state S, is more likely to lead to a path that would not be end up at one of goal states. </a:t>
            </a:r>
            <a:endParaRPr sz="1600" i="1">
              <a:solidFill>
                <a:schemeClr val="dk1"/>
              </a:solidFill>
              <a:latin typeface="Calibri"/>
              <a:ea typeface="Calibri"/>
              <a:cs typeface="Calibri"/>
              <a:sym typeface="Calibri"/>
            </a:endParaRPr>
          </a:p>
          <a:p>
            <a:pPr marL="4114800" lvl="0" indent="0" algn="l" rtl="0">
              <a:spcBef>
                <a:spcPts val="0"/>
              </a:spcBef>
              <a:spcAft>
                <a:spcPts val="0"/>
              </a:spcAft>
              <a:buNone/>
            </a:pPr>
            <a:endParaRPr sz="1600" i="1">
              <a:solidFill>
                <a:schemeClr val="dk1"/>
              </a:solidFill>
              <a:latin typeface="Calibri"/>
              <a:ea typeface="Calibri"/>
              <a:cs typeface="Calibri"/>
              <a:sym typeface="Calibri"/>
            </a:endParaRPr>
          </a:p>
          <a:p>
            <a:pPr marL="457200" lvl="0" indent="457200" algn="l" rtl="0">
              <a:spcBef>
                <a:spcPts val="0"/>
              </a:spcBef>
              <a:spcAft>
                <a:spcPts val="0"/>
              </a:spcAft>
              <a:buNone/>
            </a:pPr>
            <a:r>
              <a:rPr lang="en-US" sz="1600" i="1">
                <a:solidFill>
                  <a:srgbClr val="6AA84F"/>
                </a:solidFill>
                <a:latin typeface="Calibri"/>
                <a:ea typeface="Calibri"/>
                <a:cs typeface="Calibri"/>
                <a:sym typeface="Calibri"/>
              </a:rPr>
              <a:t>How good or bad (intensity / subjectivity ) ? </a:t>
            </a:r>
            <a:endParaRPr sz="1600" i="1">
              <a:solidFill>
                <a:srgbClr val="6AA84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Value (S</a:t>
            </a:r>
            <a:r>
              <a:rPr lang="en-US" sz="1600" baseline="-25000">
                <a:solidFill>
                  <a:schemeClr val="dk1"/>
                </a:solidFill>
                <a:latin typeface="Calibri"/>
                <a:ea typeface="Calibri"/>
                <a:cs typeface="Calibri"/>
                <a:sym typeface="Calibri"/>
              </a:rPr>
              <a:t>11</a:t>
            </a:r>
            <a:r>
              <a:rPr lang="en-US" sz="1600">
                <a:solidFill>
                  <a:schemeClr val="dk1"/>
                </a:solidFill>
                <a:latin typeface="Calibri"/>
                <a:ea typeface="Calibri"/>
                <a:cs typeface="Calibri"/>
                <a:sym typeface="Calibri"/>
              </a:rPr>
              <a:t>) = p (S</a:t>
            </a:r>
            <a:r>
              <a:rPr lang="en-US" sz="1600" baseline="-25000">
                <a:solidFill>
                  <a:schemeClr val="dk1"/>
                </a:solidFill>
                <a:latin typeface="Calibri"/>
                <a:ea typeface="Calibri"/>
                <a:cs typeface="Calibri"/>
                <a:sym typeface="Calibri"/>
              </a:rPr>
              <a:t>11 </a:t>
            </a:r>
            <a:r>
              <a:rPr lang="en-US" sz="1600">
                <a:solidFill>
                  <a:schemeClr val="dk1"/>
                </a:solidFill>
                <a:latin typeface="Calibri"/>
                <a:ea typeface="Calibri"/>
                <a:cs typeface="Calibri"/>
                <a:sym typeface="Calibri"/>
              </a:rPr>
              <a:t>→ S</a:t>
            </a:r>
            <a:r>
              <a:rPr lang="en-US" sz="1600" baseline="-25000">
                <a:solidFill>
                  <a:schemeClr val="dk1"/>
                </a:solidFill>
                <a:latin typeface="Calibri"/>
                <a:ea typeface="Calibri"/>
                <a:cs typeface="Calibri"/>
                <a:sym typeface="Calibri"/>
              </a:rPr>
              <a:t>21</a:t>
            </a:r>
            <a:r>
              <a:rPr lang="en-US" sz="1600">
                <a:solidFill>
                  <a:schemeClr val="dk1"/>
                </a:solidFill>
                <a:latin typeface="Calibri"/>
                <a:ea typeface="Calibri"/>
                <a:cs typeface="Calibri"/>
                <a:sym typeface="Calibri"/>
              </a:rPr>
              <a:t>) * 8 +  p (S</a:t>
            </a:r>
            <a:r>
              <a:rPr lang="en-US" sz="1600" baseline="-25000">
                <a:solidFill>
                  <a:schemeClr val="dk1"/>
                </a:solidFill>
                <a:latin typeface="Calibri"/>
                <a:ea typeface="Calibri"/>
                <a:cs typeface="Calibri"/>
                <a:sym typeface="Calibri"/>
              </a:rPr>
              <a:t>11 </a:t>
            </a:r>
            <a:r>
              <a:rPr lang="en-US" sz="1600">
                <a:solidFill>
                  <a:schemeClr val="dk1"/>
                </a:solidFill>
                <a:latin typeface="Calibri"/>
                <a:ea typeface="Calibri"/>
                <a:cs typeface="Calibri"/>
                <a:sym typeface="Calibri"/>
              </a:rPr>
              <a:t>→</a:t>
            </a:r>
            <a:r>
              <a:rPr lang="en-US">
                <a:solidFill>
                  <a:schemeClr val="dk1"/>
                </a:solidFill>
                <a:latin typeface="Calibri"/>
                <a:ea typeface="Calibri"/>
                <a:cs typeface="Calibri"/>
                <a:sym typeface="Calibri"/>
              </a:rPr>
              <a:t>S</a:t>
            </a:r>
            <a:r>
              <a:rPr lang="en-US" baseline="-25000">
                <a:solidFill>
                  <a:schemeClr val="dk1"/>
                </a:solidFill>
                <a:latin typeface="Calibri"/>
                <a:ea typeface="Calibri"/>
                <a:cs typeface="Calibri"/>
                <a:sym typeface="Calibri"/>
              </a:rPr>
              <a:t>22</a:t>
            </a:r>
            <a:r>
              <a:rPr lang="en-US" sz="1600">
                <a:solidFill>
                  <a:schemeClr val="dk1"/>
                </a:solidFill>
                <a:latin typeface="Calibri"/>
                <a:ea typeface="Calibri"/>
                <a:cs typeface="Calibri"/>
                <a:sym typeface="Calibri"/>
              </a:rPr>
              <a:t> ) * 2 + 50    (Assuming  𝜸 = 1)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 0.9 * 8 + 0.1 * 2 + 50</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 57.4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28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Why is meta-learning a good idea?</a:t>
            </a:r>
            <a:endParaRPr/>
          </a:p>
        </p:txBody>
      </p:sp>
      <p:sp>
        <p:nvSpPr>
          <p:cNvPr id="2595" name="Google Shape;2595;p287"/>
          <p:cNvSpPr txBox="1"/>
          <p:nvPr/>
        </p:nvSpPr>
        <p:spPr>
          <a:xfrm>
            <a:off x="641800" y="1153250"/>
            <a:ext cx="8205600" cy="2002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Deep learning works very well, but requires </a:t>
            </a:r>
            <a:r>
              <a:rPr lang="en-US" sz="1600" b="1">
                <a:latin typeface="Calibri"/>
                <a:ea typeface="Calibri"/>
                <a:cs typeface="Calibri"/>
                <a:sym typeface="Calibri"/>
              </a:rPr>
              <a:t>large</a:t>
            </a:r>
            <a:r>
              <a:rPr lang="en-US" sz="1600">
                <a:latin typeface="Calibri"/>
                <a:ea typeface="Calibri"/>
                <a:cs typeface="Calibri"/>
                <a:sym typeface="Calibri"/>
              </a:rPr>
              <a:t> datasets</a:t>
            </a:r>
            <a:endParaRPr sz="1600">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In many cases, we only have a small amount of data available (e.g., some specific computer vision task), but we might have lots of data of a similar type for other tasks (e.g., other object classification tasks)</a:t>
            </a:r>
            <a:endParaRPr sz="1600">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13716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9"/>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3112" name="Google Shape;3112;p359"/>
          <p:cNvSpPr/>
          <p:nvPr/>
        </p:nvSpPr>
        <p:spPr>
          <a:xfrm>
            <a:off x="5588300" y="1117975"/>
            <a:ext cx="1755600" cy="264600"/>
          </a:xfrm>
          <a:prstGeom prst="rect">
            <a:avLst/>
          </a:prstGeom>
          <a:solidFill>
            <a:srgbClr val="FFFFFF"/>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State</a:t>
            </a:r>
            <a:endParaRPr/>
          </a:p>
        </p:txBody>
      </p:sp>
      <p:sp>
        <p:nvSpPr>
          <p:cNvPr id="3113" name="Google Shape;3113;p359"/>
          <p:cNvSpPr/>
          <p:nvPr/>
        </p:nvSpPr>
        <p:spPr>
          <a:xfrm>
            <a:off x="5588300" y="1689438"/>
            <a:ext cx="1755600" cy="2646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Hidden Layer1</a:t>
            </a:r>
            <a:endParaRPr/>
          </a:p>
        </p:txBody>
      </p:sp>
      <p:sp>
        <p:nvSpPr>
          <p:cNvPr id="3114" name="Google Shape;3114;p359"/>
          <p:cNvSpPr/>
          <p:nvPr/>
        </p:nvSpPr>
        <p:spPr>
          <a:xfrm>
            <a:off x="5588300" y="2260900"/>
            <a:ext cx="1755600" cy="2646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Hidden Layer2</a:t>
            </a:r>
            <a:endParaRPr/>
          </a:p>
        </p:txBody>
      </p:sp>
      <p:sp>
        <p:nvSpPr>
          <p:cNvPr id="3115" name="Google Shape;3115;p359"/>
          <p:cNvSpPr/>
          <p:nvPr/>
        </p:nvSpPr>
        <p:spPr>
          <a:xfrm>
            <a:off x="4494850" y="3099900"/>
            <a:ext cx="1755600" cy="264600"/>
          </a:xfrm>
          <a:prstGeom prst="rect">
            <a:avLst/>
          </a:prstGeom>
          <a:solidFill>
            <a:srgbClr val="6AA84F"/>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Action</a:t>
            </a:r>
            <a:endParaRPr/>
          </a:p>
        </p:txBody>
      </p:sp>
      <p:cxnSp>
        <p:nvCxnSpPr>
          <p:cNvPr id="3116" name="Google Shape;3116;p359"/>
          <p:cNvCxnSpPr>
            <a:stCxn id="3112" idx="2"/>
            <a:endCxn id="3113" idx="0"/>
          </p:cNvCxnSpPr>
          <p:nvPr/>
        </p:nvCxnSpPr>
        <p:spPr>
          <a:xfrm>
            <a:off x="6466100" y="1382575"/>
            <a:ext cx="0" cy="306900"/>
          </a:xfrm>
          <a:prstGeom prst="straightConnector1">
            <a:avLst/>
          </a:prstGeom>
          <a:noFill/>
          <a:ln w="9525" cap="flat" cmpd="sng">
            <a:solidFill>
              <a:srgbClr val="424242"/>
            </a:solidFill>
            <a:prstDash val="solid"/>
            <a:round/>
            <a:headEnd type="none" w="med" len="med"/>
            <a:tailEnd type="triangle" w="med" len="med"/>
          </a:ln>
        </p:spPr>
      </p:cxnSp>
      <p:cxnSp>
        <p:nvCxnSpPr>
          <p:cNvPr id="3117" name="Google Shape;3117;p359"/>
          <p:cNvCxnSpPr>
            <a:stCxn id="3113" idx="2"/>
            <a:endCxn id="3114" idx="0"/>
          </p:cNvCxnSpPr>
          <p:nvPr/>
        </p:nvCxnSpPr>
        <p:spPr>
          <a:xfrm>
            <a:off x="6466100" y="1954038"/>
            <a:ext cx="0" cy="306900"/>
          </a:xfrm>
          <a:prstGeom prst="straightConnector1">
            <a:avLst/>
          </a:prstGeom>
          <a:noFill/>
          <a:ln w="9525" cap="flat" cmpd="sng">
            <a:solidFill>
              <a:srgbClr val="424242"/>
            </a:solidFill>
            <a:prstDash val="solid"/>
            <a:round/>
            <a:headEnd type="none" w="med" len="med"/>
            <a:tailEnd type="triangle" w="med" len="med"/>
          </a:ln>
        </p:spPr>
      </p:cxnSp>
      <p:cxnSp>
        <p:nvCxnSpPr>
          <p:cNvPr id="3118" name="Google Shape;3118;p359"/>
          <p:cNvCxnSpPr>
            <a:stCxn id="3114" idx="2"/>
            <a:endCxn id="3115" idx="0"/>
          </p:cNvCxnSpPr>
          <p:nvPr/>
        </p:nvCxnSpPr>
        <p:spPr>
          <a:xfrm flipH="1">
            <a:off x="5372600" y="2525500"/>
            <a:ext cx="1093500" cy="574500"/>
          </a:xfrm>
          <a:prstGeom prst="straightConnector1">
            <a:avLst/>
          </a:prstGeom>
          <a:noFill/>
          <a:ln w="9525" cap="flat" cmpd="sng">
            <a:solidFill>
              <a:srgbClr val="424242"/>
            </a:solidFill>
            <a:prstDash val="solid"/>
            <a:round/>
            <a:headEnd type="none" w="med" len="med"/>
            <a:tailEnd type="triangle" w="med" len="med"/>
          </a:ln>
        </p:spPr>
      </p:cxnSp>
      <p:sp>
        <p:nvSpPr>
          <p:cNvPr id="3119" name="Google Shape;3119;p359"/>
          <p:cNvSpPr/>
          <p:nvPr/>
        </p:nvSpPr>
        <p:spPr>
          <a:xfrm>
            <a:off x="6864475" y="3099900"/>
            <a:ext cx="1755600" cy="264600"/>
          </a:xfrm>
          <a:prstGeom prst="rect">
            <a:avLst/>
          </a:prstGeom>
          <a:solidFill>
            <a:srgbClr val="6AA84F"/>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Value</a:t>
            </a:r>
            <a:endParaRPr/>
          </a:p>
        </p:txBody>
      </p:sp>
      <p:cxnSp>
        <p:nvCxnSpPr>
          <p:cNvPr id="3120" name="Google Shape;3120;p359"/>
          <p:cNvCxnSpPr>
            <a:stCxn id="3114" idx="2"/>
            <a:endCxn id="3119" idx="0"/>
          </p:cNvCxnSpPr>
          <p:nvPr/>
        </p:nvCxnSpPr>
        <p:spPr>
          <a:xfrm>
            <a:off x="6466100" y="2525500"/>
            <a:ext cx="1276200" cy="574500"/>
          </a:xfrm>
          <a:prstGeom prst="straightConnector1">
            <a:avLst/>
          </a:prstGeom>
          <a:noFill/>
          <a:ln w="9525" cap="flat" cmpd="sng">
            <a:solidFill>
              <a:srgbClr val="42424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360"/>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An Example </a:t>
            </a:r>
            <a:endParaRPr/>
          </a:p>
        </p:txBody>
      </p:sp>
      <p:pic>
        <p:nvPicPr>
          <p:cNvPr id="3127" name="Google Shape;3127;p360"/>
          <p:cNvPicPr preferRelativeResize="0"/>
          <p:nvPr/>
        </p:nvPicPr>
        <p:blipFill rotWithShape="1">
          <a:blip r:embed="rId3">
            <a:alphaModFix/>
          </a:blip>
          <a:srcRect l="30410" t="27507" r="34136" b="18182"/>
          <a:stretch/>
        </p:blipFill>
        <p:spPr>
          <a:xfrm>
            <a:off x="554675" y="1181250"/>
            <a:ext cx="2964173" cy="2554000"/>
          </a:xfrm>
          <a:prstGeom prst="rect">
            <a:avLst/>
          </a:prstGeom>
          <a:noFill/>
          <a:ln>
            <a:noFill/>
          </a:ln>
        </p:spPr>
      </p:pic>
      <p:sp>
        <p:nvSpPr>
          <p:cNvPr id="3128" name="Google Shape;3128;p360"/>
          <p:cNvSpPr txBox="1"/>
          <p:nvPr/>
        </p:nvSpPr>
        <p:spPr>
          <a:xfrm>
            <a:off x="503700" y="4327625"/>
            <a:ext cx="486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y =0.9, two terminal states with R = +1 and -1 </a:t>
            </a:r>
            <a:endParaRPr>
              <a:latin typeface="Calibri"/>
              <a:ea typeface="Calibri"/>
              <a:cs typeface="Calibri"/>
              <a:sym typeface="Calibri"/>
            </a:endParaRPr>
          </a:p>
        </p:txBody>
      </p:sp>
      <p:pic>
        <p:nvPicPr>
          <p:cNvPr id="3129" name="Google Shape;3129;p360"/>
          <p:cNvPicPr preferRelativeResize="0"/>
          <p:nvPr/>
        </p:nvPicPr>
        <p:blipFill rotWithShape="1">
          <a:blip r:embed="rId4">
            <a:alphaModFix/>
          </a:blip>
          <a:srcRect l="30068" t="33456" r="34726" b="12017"/>
          <a:stretch/>
        </p:blipFill>
        <p:spPr>
          <a:xfrm>
            <a:off x="5597550" y="1197213"/>
            <a:ext cx="3132173" cy="2522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361"/>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An Example </a:t>
            </a:r>
            <a:endParaRPr/>
          </a:p>
        </p:txBody>
      </p:sp>
      <p:pic>
        <p:nvPicPr>
          <p:cNvPr id="3136" name="Google Shape;3136;p361"/>
          <p:cNvPicPr preferRelativeResize="0"/>
          <p:nvPr/>
        </p:nvPicPr>
        <p:blipFill rotWithShape="1">
          <a:blip r:embed="rId3">
            <a:alphaModFix/>
          </a:blip>
          <a:srcRect l="30224" t="23225" r="35433" b="23123"/>
          <a:stretch/>
        </p:blipFill>
        <p:spPr>
          <a:xfrm>
            <a:off x="553375" y="1079275"/>
            <a:ext cx="3107376" cy="2730475"/>
          </a:xfrm>
          <a:prstGeom prst="rect">
            <a:avLst/>
          </a:prstGeom>
          <a:noFill/>
          <a:ln>
            <a:noFill/>
          </a:ln>
        </p:spPr>
      </p:pic>
      <p:pic>
        <p:nvPicPr>
          <p:cNvPr id="3137" name="Google Shape;3137;p361"/>
          <p:cNvPicPr preferRelativeResize="0"/>
          <p:nvPr/>
        </p:nvPicPr>
        <p:blipFill rotWithShape="1">
          <a:blip r:embed="rId4">
            <a:alphaModFix/>
          </a:blip>
          <a:srcRect l="30347" t="43390" r="34854" b="5706"/>
          <a:stretch/>
        </p:blipFill>
        <p:spPr>
          <a:xfrm>
            <a:off x="5149751" y="1079275"/>
            <a:ext cx="3318422" cy="2730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sp>
        <p:nvSpPr>
          <p:cNvPr id="3143" name="Google Shape;3143;p362"/>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An Example </a:t>
            </a:r>
            <a:endParaRPr/>
          </a:p>
        </p:txBody>
      </p:sp>
      <p:pic>
        <p:nvPicPr>
          <p:cNvPr id="3144" name="Google Shape;3144;p362"/>
          <p:cNvPicPr preferRelativeResize="0"/>
          <p:nvPr/>
        </p:nvPicPr>
        <p:blipFill rotWithShape="1">
          <a:blip r:embed="rId3">
            <a:alphaModFix/>
          </a:blip>
          <a:srcRect l="30412" t="26188" r="35059" b="21809"/>
          <a:stretch/>
        </p:blipFill>
        <p:spPr>
          <a:xfrm>
            <a:off x="404375" y="1039050"/>
            <a:ext cx="3178325" cy="2692651"/>
          </a:xfrm>
          <a:prstGeom prst="rect">
            <a:avLst/>
          </a:prstGeom>
          <a:noFill/>
          <a:ln>
            <a:noFill/>
          </a:ln>
        </p:spPr>
      </p:pic>
      <p:pic>
        <p:nvPicPr>
          <p:cNvPr id="3145" name="Google Shape;3145;p362"/>
          <p:cNvPicPr preferRelativeResize="0"/>
          <p:nvPr/>
        </p:nvPicPr>
        <p:blipFill rotWithShape="1">
          <a:blip r:embed="rId4">
            <a:alphaModFix/>
          </a:blip>
          <a:srcRect l="30440" t="37465" r="35144" b="9988"/>
          <a:stretch/>
        </p:blipFill>
        <p:spPr>
          <a:xfrm>
            <a:off x="5463551" y="1020562"/>
            <a:ext cx="3178325" cy="27296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363"/>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An example </a:t>
            </a:r>
            <a:endParaRPr/>
          </a:p>
        </p:txBody>
      </p:sp>
      <p:pic>
        <p:nvPicPr>
          <p:cNvPr id="3152" name="Google Shape;3152;p363"/>
          <p:cNvPicPr preferRelativeResize="0"/>
          <p:nvPr/>
        </p:nvPicPr>
        <p:blipFill rotWithShape="1">
          <a:blip r:embed="rId3">
            <a:alphaModFix/>
          </a:blip>
          <a:srcRect l="30502" t="31287" r="35061" b="16216"/>
          <a:stretch/>
        </p:blipFill>
        <p:spPr>
          <a:xfrm>
            <a:off x="3191550" y="1298300"/>
            <a:ext cx="3143798" cy="26958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64"/>
          <p:cNvSpPr txBox="1">
            <a:spLocks noGrp="1"/>
          </p:cNvSpPr>
          <p:nvPr>
            <p:ph type="ctrTitle"/>
          </p:nvPr>
        </p:nvSpPr>
        <p:spPr>
          <a:xfrm>
            <a:off x="1143000" y="1200150"/>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000"/>
              <a:t>Meta-Learning</a:t>
            </a:r>
            <a:endParaRPr sz="6000"/>
          </a:p>
        </p:txBody>
      </p:sp>
      <p:sp>
        <p:nvSpPr>
          <p:cNvPr id="3158" name="Google Shape;3158;p364"/>
          <p:cNvSpPr txBox="1">
            <a:spLocks noGrp="1"/>
          </p:cNvSpPr>
          <p:nvPr>
            <p:ph type="subTitle" idx="1"/>
          </p:nvPr>
        </p:nvSpPr>
        <p:spPr>
          <a:xfrm rot="10800000" flipH="1">
            <a:off x="1192491" y="5109211"/>
            <a:ext cx="6858000" cy="34289"/>
          </a:xfrm>
          <a:prstGeom prst="rect">
            <a:avLst/>
          </a:prstGeom>
          <a:noFill/>
          <a:ln>
            <a:noFill/>
          </a:ln>
        </p:spPr>
        <p:txBody>
          <a:bodyPr spcFirstLastPara="1" wrap="square" lIns="68575" tIns="34275" rIns="68575" bIns="34275" anchor="t" anchorCtr="0">
            <a:normAutofit fontScale="25000" lnSpcReduction="20000"/>
          </a:bodyPr>
          <a:lstStyle/>
          <a:p>
            <a:pPr marL="0" lvl="0" indent="0" algn="ctr" rtl="0">
              <a:lnSpc>
                <a:spcPct val="90000"/>
              </a:lnSpc>
              <a:spcBef>
                <a:spcPts val="0"/>
              </a:spcBef>
              <a:spcAft>
                <a:spcPts val="0"/>
              </a:spcAft>
              <a:buClr>
                <a:schemeClr val="dk1"/>
              </a:buClr>
              <a:buSzPct val="100000"/>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365"/>
          <p:cNvSpPr txBox="1"/>
          <p:nvPr/>
        </p:nvSpPr>
        <p:spPr>
          <a:xfrm>
            <a:off x="611257" y="447261"/>
            <a:ext cx="4062620" cy="392415"/>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2100"/>
              <a:buFont typeface="Noto Sans Symbols"/>
              <a:buChar char="❖"/>
            </a:pPr>
            <a:r>
              <a:rPr lang="en-US" sz="2100" b="1" i="0" u="none" strike="noStrike" cap="none">
                <a:solidFill>
                  <a:schemeClr val="dk1"/>
                </a:solidFill>
                <a:latin typeface="Calibri"/>
                <a:ea typeface="Calibri"/>
                <a:cs typeface="Calibri"/>
                <a:sym typeface="Calibri"/>
              </a:rPr>
              <a:t>Motivation :</a:t>
            </a:r>
            <a:endParaRPr sz="2100" b="1" i="0" u="none" strike="noStrike" cap="none">
              <a:solidFill>
                <a:schemeClr val="dk1"/>
              </a:solidFill>
              <a:latin typeface="Calibri"/>
              <a:ea typeface="Calibri"/>
              <a:cs typeface="Calibri"/>
              <a:sym typeface="Calibri"/>
            </a:endParaRPr>
          </a:p>
        </p:txBody>
      </p:sp>
      <p:sp>
        <p:nvSpPr>
          <p:cNvPr id="3164" name="Google Shape;3164;p365"/>
          <p:cNvSpPr txBox="1"/>
          <p:nvPr/>
        </p:nvSpPr>
        <p:spPr>
          <a:xfrm>
            <a:off x="1036154" y="1070760"/>
            <a:ext cx="6179654" cy="392415"/>
          </a:xfrm>
          <a:prstGeom prst="rect">
            <a:avLst/>
          </a:prstGeom>
          <a:noFill/>
          <a:ln>
            <a:noFill/>
          </a:ln>
        </p:spPr>
        <p:txBody>
          <a:bodyPr spcFirstLastPara="1" wrap="square" lIns="68575" tIns="34275" rIns="68575" bIns="34275" anchor="t" anchorCtr="0">
            <a:spAutoFit/>
          </a:bodyPr>
          <a:lstStyle/>
          <a:p>
            <a:pPr marL="342900" marR="0" lvl="0" indent="-336550" algn="l" rtl="0">
              <a:spcBef>
                <a:spcPts val="0"/>
              </a:spcBef>
              <a:spcAft>
                <a:spcPts val="0"/>
              </a:spcAft>
              <a:buClr>
                <a:schemeClr val="dk1"/>
              </a:buClr>
              <a:buSzPts val="2100"/>
              <a:buFont typeface="Noto Sans Symbols"/>
              <a:buChar char="⮚"/>
            </a:pPr>
            <a:r>
              <a:rPr lang="en-US" sz="2100" b="0" i="0" u="none" strike="noStrike" cap="none">
                <a:solidFill>
                  <a:schemeClr val="dk1"/>
                </a:solidFill>
                <a:latin typeface="Calibri"/>
                <a:ea typeface="Calibri"/>
                <a:cs typeface="Calibri"/>
                <a:sym typeface="Calibri"/>
              </a:rPr>
              <a:t>Learning how to learn -</a:t>
            </a:r>
            <a:endParaRPr sz="2100" b="0" i="0" u="none" strike="noStrike" cap="none">
              <a:solidFill>
                <a:schemeClr val="dk1"/>
              </a:solidFill>
              <a:latin typeface="Calibri"/>
              <a:ea typeface="Calibri"/>
              <a:cs typeface="Calibri"/>
              <a:sym typeface="Calibri"/>
            </a:endParaRPr>
          </a:p>
        </p:txBody>
      </p:sp>
      <p:sp>
        <p:nvSpPr>
          <p:cNvPr id="3165" name="Google Shape;3165;p365"/>
          <p:cNvSpPr txBox="1"/>
          <p:nvPr/>
        </p:nvSpPr>
        <p:spPr>
          <a:xfrm>
            <a:off x="1562930" y="1863587"/>
            <a:ext cx="6890302" cy="1685077"/>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Transfer learning is getting heavily used.</a:t>
            </a:r>
            <a:endParaRPr sz="11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5900" marR="0" lvl="0" indent="-2095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We are loading a set of pre-trained parameters (i.e- BERT, GPT) and fine-tuning it on new tasks.</a:t>
            </a:r>
            <a:endParaRPr sz="11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5900" marR="0" lvl="0" indent="-209550" algn="l" rtl="0">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Need to set the parameters in such a way that they can be easily and better adaptable.</a:t>
            </a:r>
            <a:endParaRPr sz="15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p366"/>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367"/>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182"/>
        <p:cNvGrpSpPr/>
        <p:nvPr/>
      </p:nvGrpSpPr>
      <p:grpSpPr>
        <a:xfrm>
          <a:off x="0" y="0"/>
          <a:ext cx="0" cy="0"/>
          <a:chOff x="0" y="0"/>
          <a:chExt cx="0" cy="0"/>
        </a:xfrm>
      </p:grpSpPr>
      <p:sp>
        <p:nvSpPr>
          <p:cNvPr id="3183" name="Google Shape;3183;p36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288"/>
          <p:cNvSpPr txBox="1">
            <a:spLocks noGrp="1"/>
          </p:cNvSpPr>
          <p:nvPr>
            <p:ph type="title"/>
          </p:nvPr>
        </p:nvSpPr>
        <p:spPr>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Pre trained Models</a:t>
            </a:r>
            <a:endParaRPr/>
          </a:p>
        </p:txBody>
      </p:sp>
      <p:pic>
        <p:nvPicPr>
          <p:cNvPr id="2602" name="Google Shape;2602;p288"/>
          <p:cNvPicPr preferRelativeResize="0"/>
          <p:nvPr/>
        </p:nvPicPr>
        <p:blipFill>
          <a:blip r:embed="rId3">
            <a:alphaModFix/>
          </a:blip>
          <a:stretch>
            <a:fillRect/>
          </a:stretch>
        </p:blipFill>
        <p:spPr>
          <a:xfrm>
            <a:off x="498575" y="749525"/>
            <a:ext cx="7970776" cy="4133850"/>
          </a:xfrm>
          <a:prstGeom prst="rect">
            <a:avLst/>
          </a:prstGeom>
          <a:noFill/>
          <a:ln>
            <a:noFill/>
          </a:ln>
        </p:spPr>
      </p:pic>
    </p:spTree>
  </p:cSld>
  <p:clrMapOvr>
    <a:masterClrMapping/>
  </p:clrMapOvr>
</p:sld>
</file>

<file path=ppt/theme/theme1.xml><?xml version="1.0" encoding="utf-8"?>
<a:theme xmlns:a="http://schemas.openxmlformats.org/drawingml/2006/main" name="Corp PPT Template 2017_16x9">
  <a:themeElements>
    <a:clrScheme name="TCS">
      <a:dk1>
        <a:srgbClr val="000000"/>
      </a:dk1>
      <a:lt1>
        <a:srgbClr val="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ank You">
  <a:themeElements>
    <a:clrScheme name="Custom 2">
      <a:dk1>
        <a:srgbClr val="000000"/>
      </a:dk1>
      <a:lt1>
        <a:srgbClr val="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3840</Words>
  <Application>Microsoft Office PowerPoint</Application>
  <PresentationFormat>On-screen Show (16:9)</PresentationFormat>
  <Paragraphs>410</Paragraphs>
  <Slides>89</Slides>
  <Notes>89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89</vt:i4>
      </vt:variant>
    </vt:vector>
  </HeadingPairs>
  <TitlesOfParts>
    <vt:vector size="97" baseType="lpstr">
      <vt:lpstr>Arial</vt:lpstr>
      <vt:lpstr>Times New Roman</vt:lpstr>
      <vt:lpstr>Noto Sans Symbols</vt:lpstr>
      <vt:lpstr>Calibri</vt:lpstr>
      <vt:lpstr>Roboto</vt:lpstr>
      <vt:lpstr>Corp PPT Template 2017_16x9</vt:lpstr>
      <vt:lpstr>2_Thank You</vt:lpstr>
      <vt:lpstr>Office Theme</vt:lpstr>
      <vt:lpstr>Meta Learning</vt:lpstr>
      <vt:lpstr>What is Meta-Learning?</vt:lpstr>
      <vt:lpstr>Multi-task Learning </vt:lpstr>
      <vt:lpstr>Meta Learning </vt:lpstr>
      <vt:lpstr>Meta Learning </vt:lpstr>
      <vt:lpstr>Meta Learning </vt:lpstr>
      <vt:lpstr>Meta Learning </vt:lpstr>
      <vt:lpstr>Why is meta-learning a good idea?</vt:lpstr>
      <vt:lpstr>Pre trained Models</vt:lpstr>
      <vt:lpstr>Why Meta Learning ? </vt:lpstr>
      <vt:lpstr>Why Meta Learning ?</vt:lpstr>
      <vt:lpstr>Meta Learning </vt:lpstr>
      <vt:lpstr>Why is meta-learning a good idea?</vt:lpstr>
      <vt:lpstr>Why is meta-learning a good idea?</vt:lpstr>
      <vt:lpstr>How Meta Learning Works ?  </vt:lpstr>
      <vt:lpstr>How Meta Learning Works ? </vt:lpstr>
      <vt:lpstr>An Illustration </vt:lpstr>
      <vt:lpstr>How to design a meta-learning algorithm</vt:lpstr>
      <vt:lpstr>How to evaluate Meta Learning Algorithm </vt:lpstr>
      <vt:lpstr>Black Box Adaptation </vt:lpstr>
      <vt:lpstr>Black Box Adaptation </vt:lpstr>
      <vt:lpstr>Optimization based Meta Learning </vt:lpstr>
      <vt:lpstr>Optimization based Meta Learning </vt:lpstr>
      <vt:lpstr>Optimization based Meta Learning </vt:lpstr>
      <vt:lpstr>MAML</vt:lpstr>
      <vt:lpstr>Online Learning (Sequential, Lifelong learning)</vt:lpstr>
      <vt:lpstr>Zero Shot Learning </vt:lpstr>
      <vt:lpstr>Meta Reinforcement Learning </vt:lpstr>
      <vt:lpstr>Meta Reinforcement Learning </vt:lpstr>
      <vt:lpstr>Personalizing Dialogue Agents via Meta-Learning </vt:lpstr>
      <vt:lpstr>Problem </vt:lpstr>
      <vt:lpstr>Personalized dialogue learning :</vt:lpstr>
      <vt:lpstr> Persona-agnostic meta-learning :</vt:lpstr>
      <vt:lpstr>Towards Building An User adaptive Persuasive Multimodal Dialogue System </vt:lpstr>
      <vt:lpstr>PowerPoint Presentation</vt:lpstr>
      <vt:lpstr>PowerPoint Presentation</vt:lpstr>
      <vt:lpstr>Results</vt:lpstr>
      <vt:lpstr>Conclusion </vt:lpstr>
      <vt:lpstr>Ethics in Reinforcement Learning </vt:lpstr>
      <vt:lpstr>Ethics </vt:lpstr>
      <vt:lpstr>Ethics in AI</vt:lpstr>
      <vt:lpstr>PowerPoint Presentation</vt:lpstr>
      <vt:lpstr>PowerPoint Presentation</vt:lpstr>
      <vt:lpstr>PowerPoint Presentation</vt:lpstr>
      <vt:lpstr>Ethics in AI</vt:lpstr>
      <vt:lpstr>Ethics in AI</vt:lpstr>
      <vt:lpstr>Roboethics </vt:lpstr>
      <vt:lpstr>Machine Ethics </vt:lpstr>
      <vt:lpstr>PowerPoint Presentation</vt:lpstr>
      <vt:lpstr>The Three Laws of Robotics </vt:lpstr>
      <vt:lpstr>The Zeroth Law</vt:lpstr>
      <vt:lpstr>The Fourth Law</vt:lpstr>
      <vt:lpstr>PowerPoint Presentation</vt:lpstr>
      <vt:lpstr>The Need for AI Ethics </vt:lpstr>
      <vt:lpstr>PowerPoint Presentation</vt:lpstr>
      <vt:lpstr>The Need for AI Ethics </vt:lpstr>
      <vt:lpstr>Turing Says … </vt:lpstr>
      <vt:lpstr>AI Biases </vt:lpstr>
      <vt:lpstr>AI Biases </vt:lpstr>
      <vt:lpstr>Types of machine learning bias</vt:lpstr>
      <vt:lpstr>Types of machine learning bias</vt:lpstr>
      <vt:lpstr>Types of machine learning bias</vt:lpstr>
      <vt:lpstr>How to prevent bias</vt:lpstr>
      <vt:lpstr>PowerPoint Presentation</vt:lpstr>
      <vt:lpstr>Qualities in AI </vt:lpstr>
      <vt:lpstr>Asimo</vt:lpstr>
      <vt:lpstr>Asimo</vt:lpstr>
      <vt:lpstr>Some Ethical Issues </vt:lpstr>
      <vt:lpstr>Reporting of results</vt:lpstr>
      <vt:lpstr>Requirements of Trustworthy AI</vt:lpstr>
      <vt:lpstr>PowerPoint Presentation</vt:lpstr>
      <vt:lpstr>PowerPoint Presentation</vt:lpstr>
      <vt:lpstr>Ethics : Opposition</vt:lpstr>
      <vt:lpstr>Some Personal Experiences</vt:lpstr>
      <vt:lpstr>PowerPoint Presentation</vt:lpstr>
      <vt:lpstr>Related Publications </vt:lpstr>
      <vt:lpstr>References </vt:lpstr>
      <vt:lpstr>PowerPoint Presentation</vt:lpstr>
      <vt:lpstr>How to learn an Optimal Policy ? </vt:lpstr>
      <vt:lpstr>PowerPoint Presentation</vt:lpstr>
      <vt:lpstr>An Example </vt:lpstr>
      <vt:lpstr>An Example </vt:lpstr>
      <vt:lpstr>An Example </vt:lpstr>
      <vt:lpstr>An example </vt:lpstr>
      <vt:lpstr>Meta-Learning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Sriparna Saha</dc:creator>
  <cp:lastModifiedBy>Sriparna Saha</cp:lastModifiedBy>
  <cp:revision>5</cp:revision>
  <dcterms:modified xsi:type="dcterms:W3CDTF">2025-03-27T09:55:56Z</dcterms:modified>
</cp:coreProperties>
</file>